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97" r:id="rId4"/>
  </p:sldMasterIdLst>
  <p:notesMasterIdLst>
    <p:notesMasterId r:id="rId23"/>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7" d="100"/>
          <a:sy n="107" d="100"/>
        </p:scale>
        <p:origin x="-165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B5E890-53CA-45FD-8407-C1F3C5CCBD51}" type="datetimeFigureOut">
              <a:rPr lang="en-US" smtClean="0"/>
              <a:t>10/9/2013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6797E-E5F0-4A20-A607-700E1EFFE6A8}" type="slidenum">
              <a:rPr lang="en-US" smtClean="0"/>
              <a:t>‹#›</a:t>
            </a:fld>
            <a:endParaRPr lang="en-US"/>
          </a:p>
        </p:txBody>
      </p:sp>
    </p:spTree>
    <p:extLst>
      <p:ext uri="{BB962C8B-B14F-4D97-AF65-F5344CB8AC3E}">
        <p14:creationId xmlns:p14="http://schemas.microsoft.com/office/powerpoint/2010/main" val="2535183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r"/>
            <a:fld id="{53B74B2C-F175-4284-B134-49DF0C40F6E2}" type="slidenum">
              <a:rPr lang="en-US" sz="1200">
                <a:solidFill>
                  <a:prstClr val="black"/>
                </a:solidFill>
                <a:latin typeface="Arial" charset="0"/>
                <a:ea typeface="ＭＳ Ｐゴシック" pitchFamily="-108" charset="-128"/>
                <a:cs typeface="Arial" charset="0"/>
              </a:rPr>
              <a:pPr algn="r"/>
              <a:t>1</a:t>
            </a:fld>
            <a:endParaRPr lang="en-US" sz="1200">
              <a:solidFill>
                <a:prstClr val="black"/>
              </a:solidFill>
              <a:latin typeface="Arial" charset="0"/>
              <a:ea typeface="ＭＳ Ｐゴシック" pitchFamily="-108" charset="-128"/>
              <a:cs typeface="Arial" charset="0"/>
            </a:endParaRPr>
          </a:p>
        </p:txBody>
      </p:sp>
      <p:sp>
        <p:nvSpPr>
          <p:cNvPr id="91139" name="Rectangle 2"/>
          <p:cNvSpPr>
            <a:spLocks noGrp="1" noRot="1" noChangeAspect="1" noChangeArrowheads="1" noTextEdit="1"/>
          </p:cNvSpPr>
          <p:nvPr>
            <p:ph type="sldImg"/>
          </p:nvPr>
        </p:nvSpPr>
        <p:spPr>
          <a:xfrm>
            <a:off x="1143000" y="684213"/>
            <a:ext cx="4572000" cy="3429000"/>
          </a:xfrm>
          <a:ln/>
        </p:spPr>
      </p:sp>
      <p:sp>
        <p:nvSpPr>
          <p:cNvPr id="91140" name="Rectangle 3"/>
          <p:cNvSpPr>
            <a:spLocks noGrp="1" noChangeArrowheads="1"/>
          </p:cNvSpPr>
          <p:nvPr>
            <p:ph type="body" idx="1"/>
          </p:nvPr>
        </p:nvSpPr>
        <p:spPr>
          <a:xfrm>
            <a:off x="685800" y="4343400"/>
            <a:ext cx="5486400" cy="4116388"/>
          </a:xfrm>
          <a:noFill/>
        </p:spPr>
        <p:txBody>
          <a:bodyPr/>
          <a:lstStyle/>
          <a:p>
            <a:r>
              <a:rPr lang="en-US"/>
              <a:t>Which way is up?</a:t>
            </a:r>
          </a:p>
          <a:p>
            <a:r>
              <a:rPr lang="en-US"/>
              <a:t>If the Macro market was stable, then the recovery of the real estate mkt. would be more predictable. But it’s not. More stimulus, no less stimulus. Bigger government, no less government. </a:t>
            </a:r>
          </a:p>
          <a:p>
            <a:r>
              <a:rPr lang="en-US"/>
              <a:t>Conflicting headlines regarding the real estate</a:t>
            </a:r>
          </a:p>
          <a:p>
            <a:endParaRPr lang="en-US"/>
          </a:p>
          <a:p>
            <a:endParaRPr lang="en-US"/>
          </a:p>
          <a:p>
            <a:endParaRPr lang="en-US"/>
          </a:p>
        </p:txBody>
      </p:sp>
    </p:spTree>
    <p:extLst>
      <p:ext uri="{BB962C8B-B14F-4D97-AF65-F5344CB8AC3E}">
        <p14:creationId xmlns:p14="http://schemas.microsoft.com/office/powerpoint/2010/main" val="1354295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2471975-977E-4F9A-B6DA-04B84F1DB6AE}" type="slidenum">
              <a:rPr lang="en-US" smtClean="0">
                <a:solidFill>
                  <a:prstClr val="black"/>
                </a:solidFill>
              </a:rPr>
              <a:pPr eaLnBrk="1" hangingPunct="1">
                <a:defRPr/>
              </a:pPr>
              <a:t>12</a:t>
            </a:fld>
            <a:endParaRPr lang="en-US" smtClean="0">
              <a:solidFill>
                <a:prstClr val="black"/>
              </a:solidFill>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C5C34EC-C1FB-457D-9051-D5B9C33272A4}" type="slidenum">
              <a:rPr lang="en-US" smtClean="0">
                <a:solidFill>
                  <a:prstClr val="black"/>
                </a:solidFill>
              </a:rPr>
              <a:pPr eaLnBrk="1" hangingPunct="1">
                <a:defRPr/>
              </a:pPr>
              <a:t>13</a:t>
            </a:fld>
            <a:endParaRPr lang="en-US" smtClean="0">
              <a:solidFill>
                <a:prstClr val="black"/>
              </a:solidFill>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If you look close, you may be able to see the person who is responsible signature on the housing mess we</a:t>
            </a:r>
            <a:r>
              <a:rPr lang="ja-JP" altLang="en-US">
                <a:latin typeface="Calibri" charset="0"/>
              </a:rPr>
              <a:t>’</a:t>
            </a:r>
            <a:r>
              <a:rPr lang="en-US" altLang="ja-JP">
                <a:latin typeface="Calibri" charset="0"/>
              </a:rPr>
              <a:t>ve been in. Look closer, I think that profile is a dead ringer for Barney Frank. </a:t>
            </a:r>
            <a:endParaRPr lang="en-US">
              <a:latin typeface="Calibri" charset="0"/>
            </a:endParaRP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29057" indent="-280406" eaLnBrk="0" hangingPunct="0">
              <a:defRPr>
                <a:solidFill>
                  <a:schemeClr val="tx1"/>
                </a:solidFill>
                <a:latin typeface="Arial" charset="0"/>
                <a:ea typeface="ＭＳ Ｐゴシック" charset="0"/>
              </a:defRPr>
            </a:lvl2pPr>
            <a:lvl3pPr marL="1121626" indent="-224325" eaLnBrk="0" hangingPunct="0">
              <a:defRPr>
                <a:solidFill>
                  <a:schemeClr val="tx1"/>
                </a:solidFill>
                <a:latin typeface="Arial" charset="0"/>
                <a:ea typeface="ＭＳ Ｐゴシック" charset="0"/>
              </a:defRPr>
            </a:lvl3pPr>
            <a:lvl4pPr marL="1570276" indent="-224325" eaLnBrk="0" hangingPunct="0">
              <a:defRPr>
                <a:solidFill>
                  <a:schemeClr val="tx1"/>
                </a:solidFill>
                <a:latin typeface="Arial" charset="0"/>
                <a:ea typeface="ＭＳ Ｐゴシック" charset="0"/>
              </a:defRPr>
            </a:lvl4pPr>
            <a:lvl5pPr marL="2018927" indent="-224325" eaLnBrk="0" hangingPunct="0">
              <a:defRPr>
                <a:solidFill>
                  <a:schemeClr val="tx1"/>
                </a:solidFill>
                <a:latin typeface="Arial" charset="0"/>
                <a:ea typeface="ＭＳ Ｐゴシック" charset="0"/>
              </a:defRPr>
            </a:lvl5pPr>
            <a:lvl6pPr marL="2467577" indent="-224325" eaLnBrk="0" fontAlgn="base" hangingPunct="0">
              <a:spcBef>
                <a:spcPct val="0"/>
              </a:spcBef>
              <a:spcAft>
                <a:spcPct val="0"/>
              </a:spcAft>
              <a:defRPr>
                <a:solidFill>
                  <a:schemeClr val="tx1"/>
                </a:solidFill>
                <a:latin typeface="Arial" charset="0"/>
                <a:ea typeface="ＭＳ Ｐゴシック" charset="0"/>
              </a:defRPr>
            </a:lvl6pPr>
            <a:lvl7pPr marL="2916227" indent="-224325" eaLnBrk="0" fontAlgn="base" hangingPunct="0">
              <a:spcBef>
                <a:spcPct val="0"/>
              </a:spcBef>
              <a:spcAft>
                <a:spcPct val="0"/>
              </a:spcAft>
              <a:defRPr>
                <a:solidFill>
                  <a:schemeClr val="tx1"/>
                </a:solidFill>
                <a:latin typeface="Arial" charset="0"/>
                <a:ea typeface="ＭＳ Ｐゴシック" charset="0"/>
              </a:defRPr>
            </a:lvl7pPr>
            <a:lvl8pPr marL="3364878" indent="-224325" eaLnBrk="0" fontAlgn="base" hangingPunct="0">
              <a:spcBef>
                <a:spcPct val="0"/>
              </a:spcBef>
              <a:spcAft>
                <a:spcPct val="0"/>
              </a:spcAft>
              <a:defRPr>
                <a:solidFill>
                  <a:schemeClr val="tx1"/>
                </a:solidFill>
                <a:latin typeface="Arial" charset="0"/>
                <a:ea typeface="ＭＳ Ｐゴシック" charset="0"/>
              </a:defRPr>
            </a:lvl8pPr>
            <a:lvl9pPr marL="3813528" indent="-22432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68920CE-F19B-9B4D-B05E-0E78C99F8904}" type="slidenum">
              <a:rPr lang="en-US">
                <a:solidFill>
                  <a:prstClr val="black"/>
                </a:solidFill>
              </a:rPr>
              <a:pPr eaLnBrk="1" hangingPunct="1"/>
              <a:t>14</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US" b="1" dirty="0" smtClean="0">
                <a:latin typeface="Calibri" charset="0"/>
              </a:rPr>
              <a:t>What does it mean for us? What does it mean for you?</a:t>
            </a:r>
            <a:r>
              <a:rPr lang="en-US" b="1" baseline="0" dirty="0" smtClean="0">
                <a:latin typeface="Calibri" charset="0"/>
              </a:rPr>
              <a:t> Are you optimistic about the future? What do you see?</a:t>
            </a:r>
            <a:endParaRPr lang="en-US" b="1" dirty="0">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15</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r>
              <a:rPr lang="en-US" b="1" dirty="0" smtClean="0">
                <a:latin typeface="Calibri" charset="0"/>
              </a:rPr>
              <a:t>What does it mean for us? What does it mean for you?</a:t>
            </a:r>
            <a:r>
              <a:rPr lang="en-US" b="1" baseline="0" dirty="0" smtClean="0">
                <a:latin typeface="Calibri" charset="0"/>
              </a:rPr>
              <a:t> Are you optimistic about the future? What do you see?</a:t>
            </a:r>
            <a:endParaRPr lang="en-US" b="1" dirty="0">
              <a:latin typeface="Calibri" charset="0"/>
            </a:endParaRPr>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charset="0"/>
                <a:ea typeface="ＭＳ Ｐゴシック" charset="0"/>
              </a:defRPr>
            </a:lvl1pPr>
            <a:lvl2pPr marL="742819" indent="-285700">
              <a:defRPr>
                <a:solidFill>
                  <a:schemeClr val="tx1"/>
                </a:solidFill>
                <a:latin typeface="Verdana" charset="0"/>
                <a:ea typeface="ＭＳ Ｐゴシック" charset="0"/>
              </a:defRPr>
            </a:lvl2pPr>
            <a:lvl3pPr marL="1142798" indent="-228559">
              <a:defRPr>
                <a:solidFill>
                  <a:schemeClr val="tx1"/>
                </a:solidFill>
                <a:latin typeface="Verdana" charset="0"/>
                <a:ea typeface="ＭＳ Ｐゴシック" charset="0"/>
              </a:defRPr>
            </a:lvl3pPr>
            <a:lvl4pPr marL="1599916" indent="-228559">
              <a:defRPr>
                <a:solidFill>
                  <a:schemeClr val="tx1"/>
                </a:solidFill>
                <a:latin typeface="Verdana" charset="0"/>
                <a:ea typeface="ＭＳ Ｐゴシック" charset="0"/>
              </a:defRPr>
            </a:lvl4pPr>
            <a:lvl5pPr marL="2057036" indent="-228559">
              <a:defRPr>
                <a:solidFill>
                  <a:schemeClr val="tx1"/>
                </a:solidFill>
                <a:latin typeface="Verdana" charset="0"/>
                <a:ea typeface="ＭＳ Ｐゴシック" charset="0"/>
              </a:defRPr>
            </a:lvl5pPr>
            <a:lvl6pPr marL="2514155" indent="-228559" eaLnBrk="0" fontAlgn="base" hangingPunct="0">
              <a:spcBef>
                <a:spcPct val="0"/>
              </a:spcBef>
              <a:spcAft>
                <a:spcPct val="0"/>
              </a:spcAft>
              <a:defRPr>
                <a:solidFill>
                  <a:schemeClr val="tx1"/>
                </a:solidFill>
                <a:latin typeface="Verdana" charset="0"/>
                <a:ea typeface="ＭＳ Ｐゴシック" charset="0"/>
              </a:defRPr>
            </a:lvl6pPr>
            <a:lvl7pPr marL="2971274" indent="-228559" eaLnBrk="0" fontAlgn="base" hangingPunct="0">
              <a:spcBef>
                <a:spcPct val="0"/>
              </a:spcBef>
              <a:spcAft>
                <a:spcPct val="0"/>
              </a:spcAft>
              <a:defRPr>
                <a:solidFill>
                  <a:schemeClr val="tx1"/>
                </a:solidFill>
                <a:latin typeface="Verdana" charset="0"/>
                <a:ea typeface="ＭＳ Ｐゴシック" charset="0"/>
              </a:defRPr>
            </a:lvl7pPr>
            <a:lvl8pPr marL="3428394" indent="-228559" eaLnBrk="0" fontAlgn="base" hangingPunct="0">
              <a:spcBef>
                <a:spcPct val="0"/>
              </a:spcBef>
              <a:spcAft>
                <a:spcPct val="0"/>
              </a:spcAft>
              <a:defRPr>
                <a:solidFill>
                  <a:schemeClr val="tx1"/>
                </a:solidFill>
                <a:latin typeface="Verdana" charset="0"/>
                <a:ea typeface="ＭＳ Ｐゴシック" charset="0"/>
              </a:defRPr>
            </a:lvl8pPr>
            <a:lvl9pPr marL="3885512" indent="-228559" eaLnBrk="0" fontAlgn="base" hangingPunct="0">
              <a:spcBef>
                <a:spcPct val="0"/>
              </a:spcBef>
              <a:spcAft>
                <a:spcPct val="0"/>
              </a:spcAft>
              <a:defRPr>
                <a:solidFill>
                  <a:schemeClr val="tx1"/>
                </a:solidFill>
                <a:latin typeface="Verdana" charset="0"/>
                <a:ea typeface="ＭＳ Ｐゴシック" charset="0"/>
              </a:defRPr>
            </a:lvl9pPr>
          </a:lstStyle>
          <a:p>
            <a:fld id="{E2C8F8F6-464E-AD47-A905-9F6A21DF9342}" type="slidenum">
              <a:rPr lang="en-US">
                <a:solidFill>
                  <a:prstClr val="black"/>
                </a:solidFill>
              </a:rPr>
              <a:pPr/>
              <a:t>16</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176ADF42-D0F0-4697-A7B9-D29B2079801D}" type="slidenum">
              <a:rPr lang="en-US">
                <a:solidFill>
                  <a:prstClr val="black"/>
                </a:solidFill>
              </a:rPr>
              <a:pPr/>
              <a:t>17</a:t>
            </a:fld>
            <a:endParaRPr lang="en-US">
              <a:solidFill>
                <a:prstClr val="black"/>
              </a:solidFill>
            </a:endParaRPr>
          </a:p>
        </p:txBody>
      </p:sp>
      <p:sp>
        <p:nvSpPr>
          <p:cNvPr id="22530" name="Rectangle 7"/>
          <p:cNvSpPr txBox="1">
            <a:spLocks noGrp="1" noChangeArrowheads="1"/>
          </p:cNvSpPr>
          <p:nvPr/>
        </p:nvSpPr>
        <p:spPr bwMode="auto">
          <a:xfrm>
            <a:off x="3883026" y="8685212"/>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55DDB8BA-033E-494D-ADBA-C53A15FDA994}" type="slidenum">
              <a:rPr lang="en-US" sz="1200">
                <a:solidFill>
                  <a:prstClr val="black"/>
                </a:solidFill>
              </a:rPr>
              <a:pPr algn="r" defTabSz="914238" fontAlgn="base">
                <a:spcBef>
                  <a:spcPct val="0"/>
                </a:spcBef>
                <a:spcAft>
                  <a:spcPct val="0"/>
                </a:spcAft>
              </a:pPr>
              <a:t>17</a:t>
            </a:fld>
            <a:endParaRPr lang="en-US" sz="1200">
              <a:solidFill>
                <a:prstClr val="black"/>
              </a:solidFill>
            </a:endParaRPr>
          </a:p>
        </p:txBody>
      </p:sp>
      <p:sp>
        <p:nvSpPr>
          <p:cNvPr id="22531" name="Rectangle 3"/>
          <p:cNvSpPr txBox="1">
            <a:spLocks noGrp="1" noChangeArrowheads="1"/>
          </p:cNvSpPr>
          <p:nvPr/>
        </p:nvSpPr>
        <p:spPr bwMode="auto">
          <a:xfrm>
            <a:off x="3884613" y="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261655BF-B3D6-40F0-B893-13B44D6B0C48}" type="datetime1">
              <a:rPr lang="en-US" sz="1200">
                <a:solidFill>
                  <a:prstClr val="black"/>
                </a:solidFill>
                <a:latin typeface="Times New Roman" pitchFamily="18" charset="0"/>
              </a:rPr>
              <a:pPr algn="r" defTabSz="914238" fontAlgn="base">
                <a:spcBef>
                  <a:spcPct val="0"/>
                </a:spcBef>
                <a:spcAft>
                  <a:spcPct val="0"/>
                </a:spcAft>
              </a:pPr>
              <a:t>10/9/2013</a:t>
            </a:fld>
            <a:endParaRPr lang="en-US" sz="1200">
              <a:solidFill>
                <a:prstClr val="black"/>
              </a:solidFill>
              <a:latin typeface="Times New Roman" pitchFamily="18" charset="0"/>
            </a:endParaRPr>
          </a:p>
        </p:txBody>
      </p:sp>
      <p:sp>
        <p:nvSpPr>
          <p:cNvPr id="22532"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7302E508-CE6F-4C10-9175-6A290BE2B8B9}" type="slidenum">
              <a:rPr lang="en-US" sz="1200">
                <a:solidFill>
                  <a:prstClr val="black"/>
                </a:solidFill>
                <a:latin typeface="Times New Roman" pitchFamily="18" charset="0"/>
              </a:rPr>
              <a:pPr algn="r" defTabSz="914238" fontAlgn="base">
                <a:spcBef>
                  <a:spcPct val="0"/>
                </a:spcBef>
                <a:spcAft>
                  <a:spcPct val="0"/>
                </a:spcAft>
              </a:pPr>
              <a:t>17</a:t>
            </a:fld>
            <a:endParaRPr lang="en-US" sz="1200">
              <a:solidFill>
                <a:prstClr val="black"/>
              </a:solidFill>
              <a:latin typeface="Times New Roman" pitchFamily="18" charset="0"/>
            </a:endParaRPr>
          </a:p>
        </p:txBody>
      </p:sp>
      <p:sp>
        <p:nvSpPr>
          <p:cNvPr id="22533" name="Rectangle 2"/>
          <p:cNvSpPr>
            <a:spLocks noGrp="1" noRot="1" noChangeAspect="1" noChangeArrowheads="1" noTextEdit="1"/>
          </p:cNvSpPr>
          <p:nvPr>
            <p:ph type="sldImg"/>
          </p:nvPr>
        </p:nvSpPr>
        <p:spPr>
          <a:xfrm>
            <a:off x="1156977" y="685488"/>
            <a:ext cx="4547152" cy="3429000"/>
          </a:xfrm>
          <a:ln/>
        </p:spPr>
      </p:sp>
      <p:sp>
        <p:nvSpPr>
          <p:cNvPr id="22534" name="Rectangle 3"/>
          <p:cNvSpPr>
            <a:spLocks noGrp="1" noChangeArrowheads="1"/>
          </p:cNvSpPr>
          <p:nvPr>
            <p:ph type="body" idx="1"/>
          </p:nvPr>
        </p:nvSpPr>
        <p:spPr>
          <a:xfrm>
            <a:off x="914400" y="4344989"/>
            <a:ext cx="5029200" cy="4113212"/>
          </a:xfrm>
        </p:spPr>
        <p:txBody>
          <a:bodyPr lIns="91409" tIns="45705" rIns="91409" bIns="45705"/>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Grp="1" noChangeArrowheads="1"/>
          </p:cNvSpPr>
          <p:nvPr>
            <p:ph type="sldNum" sz="quarter" idx="5"/>
          </p:nvPr>
        </p:nvSpPr>
        <p:spPr>
          <a:ln/>
        </p:spPr>
        <p:txBody>
          <a:bodyPr/>
          <a:lstStyle/>
          <a:p>
            <a:fld id="{176ADF42-D0F0-4697-A7B9-D29B2079801D}" type="slidenum">
              <a:rPr lang="en-US">
                <a:solidFill>
                  <a:prstClr val="black"/>
                </a:solidFill>
              </a:rPr>
              <a:pPr/>
              <a:t>18</a:t>
            </a:fld>
            <a:endParaRPr lang="en-US">
              <a:solidFill>
                <a:prstClr val="black"/>
              </a:solidFill>
            </a:endParaRPr>
          </a:p>
        </p:txBody>
      </p:sp>
      <p:sp>
        <p:nvSpPr>
          <p:cNvPr id="22530" name="Rectangle 7"/>
          <p:cNvSpPr txBox="1">
            <a:spLocks noGrp="1" noChangeArrowheads="1"/>
          </p:cNvSpPr>
          <p:nvPr/>
        </p:nvSpPr>
        <p:spPr bwMode="auto">
          <a:xfrm>
            <a:off x="3883026" y="8685212"/>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55DDB8BA-033E-494D-ADBA-C53A15FDA994}" type="slidenum">
              <a:rPr lang="en-US" sz="1200">
                <a:solidFill>
                  <a:prstClr val="black"/>
                </a:solidFill>
              </a:rPr>
              <a:pPr algn="r" defTabSz="914238" fontAlgn="base">
                <a:spcBef>
                  <a:spcPct val="0"/>
                </a:spcBef>
                <a:spcAft>
                  <a:spcPct val="0"/>
                </a:spcAft>
              </a:pPr>
              <a:t>18</a:t>
            </a:fld>
            <a:endParaRPr lang="en-US" sz="1200">
              <a:solidFill>
                <a:prstClr val="black"/>
              </a:solidFill>
            </a:endParaRPr>
          </a:p>
        </p:txBody>
      </p:sp>
      <p:sp>
        <p:nvSpPr>
          <p:cNvPr id="22531" name="Rectangle 3"/>
          <p:cNvSpPr txBox="1">
            <a:spLocks noGrp="1" noChangeArrowheads="1"/>
          </p:cNvSpPr>
          <p:nvPr/>
        </p:nvSpPr>
        <p:spPr bwMode="auto">
          <a:xfrm>
            <a:off x="3884613" y="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261655BF-B3D6-40F0-B893-13B44D6B0C48}" type="datetime1">
              <a:rPr lang="en-US" sz="1200">
                <a:solidFill>
                  <a:prstClr val="black"/>
                </a:solidFill>
                <a:latin typeface="Times New Roman" pitchFamily="18" charset="0"/>
              </a:rPr>
              <a:pPr algn="r" defTabSz="914238" fontAlgn="base">
                <a:spcBef>
                  <a:spcPct val="0"/>
                </a:spcBef>
                <a:spcAft>
                  <a:spcPct val="0"/>
                </a:spcAft>
              </a:pPr>
              <a:t>10/9/2013</a:t>
            </a:fld>
            <a:endParaRPr lang="en-US" sz="1200">
              <a:solidFill>
                <a:prstClr val="black"/>
              </a:solidFill>
              <a:latin typeface="Times New Roman" pitchFamily="18" charset="0"/>
            </a:endParaRPr>
          </a:p>
        </p:txBody>
      </p:sp>
      <p:sp>
        <p:nvSpPr>
          <p:cNvPr id="22532"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5" rIns="91409" bIns="45705" anchor="b"/>
          <a:lstStyle>
            <a:lvl1pPr>
              <a:defRPr>
                <a:solidFill>
                  <a:schemeClr val="tx1"/>
                </a:solidFill>
                <a:latin typeface="Arial" charset="0"/>
              </a:defRPr>
            </a:lvl1pPr>
            <a:lvl2pPr marL="738188" indent="-284163">
              <a:defRPr>
                <a:solidFill>
                  <a:schemeClr val="tx1"/>
                </a:solidFill>
                <a:latin typeface="Arial" charset="0"/>
              </a:defRPr>
            </a:lvl2pPr>
            <a:lvl3pPr marL="1135063" indent="-227013">
              <a:defRPr>
                <a:solidFill>
                  <a:schemeClr val="tx1"/>
                </a:solidFill>
                <a:latin typeface="Arial" charset="0"/>
              </a:defRPr>
            </a:lvl3pPr>
            <a:lvl4pPr marL="1589088" indent="-227013">
              <a:defRPr>
                <a:solidFill>
                  <a:schemeClr val="tx1"/>
                </a:solidFill>
                <a:latin typeface="Arial" charset="0"/>
              </a:defRPr>
            </a:lvl4pPr>
            <a:lvl5pPr marL="2043113" indent="-227013">
              <a:defRPr>
                <a:solidFill>
                  <a:schemeClr val="tx1"/>
                </a:solidFill>
                <a:latin typeface="Arial" charset="0"/>
              </a:defRPr>
            </a:lvl5pPr>
            <a:lvl6pPr marL="2500313" indent="-227013" fontAlgn="base">
              <a:spcBef>
                <a:spcPct val="0"/>
              </a:spcBef>
              <a:spcAft>
                <a:spcPct val="0"/>
              </a:spcAft>
              <a:defRPr>
                <a:solidFill>
                  <a:schemeClr val="tx1"/>
                </a:solidFill>
                <a:latin typeface="Arial" charset="0"/>
              </a:defRPr>
            </a:lvl6pPr>
            <a:lvl7pPr marL="2957513" indent="-227013" fontAlgn="base">
              <a:spcBef>
                <a:spcPct val="0"/>
              </a:spcBef>
              <a:spcAft>
                <a:spcPct val="0"/>
              </a:spcAft>
              <a:defRPr>
                <a:solidFill>
                  <a:schemeClr val="tx1"/>
                </a:solidFill>
                <a:latin typeface="Arial" charset="0"/>
              </a:defRPr>
            </a:lvl7pPr>
            <a:lvl8pPr marL="3414713" indent="-227013" fontAlgn="base">
              <a:spcBef>
                <a:spcPct val="0"/>
              </a:spcBef>
              <a:spcAft>
                <a:spcPct val="0"/>
              </a:spcAft>
              <a:defRPr>
                <a:solidFill>
                  <a:schemeClr val="tx1"/>
                </a:solidFill>
                <a:latin typeface="Arial" charset="0"/>
              </a:defRPr>
            </a:lvl8pPr>
            <a:lvl9pPr marL="3871913" indent="-227013" fontAlgn="base">
              <a:spcBef>
                <a:spcPct val="0"/>
              </a:spcBef>
              <a:spcAft>
                <a:spcPct val="0"/>
              </a:spcAft>
              <a:defRPr>
                <a:solidFill>
                  <a:schemeClr val="tx1"/>
                </a:solidFill>
                <a:latin typeface="Arial" charset="0"/>
              </a:defRPr>
            </a:lvl9pPr>
          </a:lstStyle>
          <a:p>
            <a:pPr algn="r" defTabSz="914238" fontAlgn="base">
              <a:spcBef>
                <a:spcPct val="0"/>
              </a:spcBef>
              <a:spcAft>
                <a:spcPct val="0"/>
              </a:spcAft>
            </a:pPr>
            <a:fld id="{7302E508-CE6F-4C10-9175-6A290BE2B8B9}" type="slidenum">
              <a:rPr lang="en-US" sz="1200">
                <a:solidFill>
                  <a:prstClr val="black"/>
                </a:solidFill>
                <a:latin typeface="Times New Roman" pitchFamily="18" charset="0"/>
              </a:rPr>
              <a:pPr algn="r" defTabSz="914238" fontAlgn="base">
                <a:spcBef>
                  <a:spcPct val="0"/>
                </a:spcBef>
                <a:spcAft>
                  <a:spcPct val="0"/>
                </a:spcAft>
              </a:pPr>
              <a:t>18</a:t>
            </a:fld>
            <a:endParaRPr lang="en-US" sz="1200">
              <a:solidFill>
                <a:prstClr val="black"/>
              </a:solidFill>
              <a:latin typeface="Times New Roman" pitchFamily="18" charset="0"/>
            </a:endParaRPr>
          </a:p>
        </p:txBody>
      </p:sp>
      <p:sp>
        <p:nvSpPr>
          <p:cNvPr id="22533" name="Rectangle 2"/>
          <p:cNvSpPr>
            <a:spLocks noGrp="1" noRot="1" noChangeAspect="1" noChangeArrowheads="1" noTextEdit="1"/>
          </p:cNvSpPr>
          <p:nvPr>
            <p:ph type="sldImg"/>
          </p:nvPr>
        </p:nvSpPr>
        <p:spPr>
          <a:xfrm>
            <a:off x="1156977" y="685488"/>
            <a:ext cx="4547152" cy="3429000"/>
          </a:xfrm>
          <a:ln/>
        </p:spPr>
      </p:sp>
      <p:sp>
        <p:nvSpPr>
          <p:cNvPr id="22534" name="Rectangle 3"/>
          <p:cNvSpPr>
            <a:spLocks noGrp="1" noChangeArrowheads="1"/>
          </p:cNvSpPr>
          <p:nvPr>
            <p:ph type="body" idx="1"/>
          </p:nvPr>
        </p:nvSpPr>
        <p:spPr>
          <a:xfrm>
            <a:off x="914400" y="4344989"/>
            <a:ext cx="5029200" cy="4113212"/>
          </a:xfrm>
        </p:spPr>
        <p:txBody>
          <a:bodyPr lIns="91409" tIns="45705" rIns="91409" bIns="45705"/>
          <a:lstStyle/>
          <a:p>
            <a:r>
              <a:rPr lang="en-US" dirty="0" smtClean="0"/>
              <a:t>A</a:t>
            </a:r>
            <a:r>
              <a:rPr lang="en-US" baseline="0" dirty="0" smtClean="0"/>
              <a:t> = the beginning of the fall</a:t>
            </a:r>
          </a:p>
          <a:p>
            <a:endParaRPr lang="en-US" baseline="0" dirty="0" smtClean="0"/>
          </a:p>
          <a:p>
            <a:r>
              <a:rPr lang="en-US" baseline="0" dirty="0" smtClean="0"/>
              <a:t>B = the bottom of the fall</a:t>
            </a:r>
          </a:p>
          <a:p>
            <a:endParaRPr lang="en-US" baseline="0" dirty="0" smtClean="0"/>
          </a:p>
          <a:p>
            <a:r>
              <a:rPr lang="en-US" baseline="0" dirty="0" smtClean="0"/>
              <a:t>C = The point where the market starts its upward movement to rational value. </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There</a:t>
            </a:r>
            <a:r>
              <a:rPr lang="en-US" baseline="0" dirty="0" smtClean="0"/>
              <a:t> seems to be a love fest between real estate and the media. Reporters use past data and then they have to use one or two sources, usually experts </a:t>
            </a:r>
          </a:p>
          <a:p>
            <a:r>
              <a:rPr lang="en-US" baseline="0" dirty="0" smtClean="0"/>
              <a:t>----- Meeting Notes (1/31/13 17:44) -----</a:t>
            </a:r>
          </a:p>
          <a:p>
            <a:r>
              <a:rPr lang="en-US" baseline="0" dirty="0" smtClean="0"/>
              <a:t>How much would you pay if the paper that hit your driveway was really talking about the USA Today? I bet we would pay more than $1.00</a:t>
            </a:r>
          </a:p>
          <a:p>
            <a:endParaRPr lang="en-US" baseline="0" dirty="0" smtClean="0"/>
          </a:p>
          <a:p>
            <a:r>
              <a:rPr lang="en-US" baseline="0" dirty="0" smtClean="0"/>
              <a:t>That's false advertising becuase this paper has little to do with today, with the exception of the weather. It really should be called USA Yesterday  </a:t>
            </a:r>
          </a:p>
          <a:p>
            <a:endParaRPr lang="en-US" baseline="0" dirty="0" smtClean="0"/>
          </a:p>
          <a:p>
            <a:r>
              <a:rPr lang="en-US" baseline="0" dirty="0" smtClean="0"/>
              <a:t>The overall message that most media is trying to convey is that the market is recovering. That is partialy true and partially false. The media reports all it knows how to report and that is the change in two numbers, such as prices, number of sales or even a change in inventory</a:t>
            </a:r>
          </a:p>
          <a:p>
            <a:endParaRPr lang="en-US" baseline="0" dirty="0" smtClean="0"/>
          </a:p>
          <a:p>
            <a:r>
              <a:rPr lang="en-US" baseline="0" dirty="0" smtClean="0"/>
              <a:t>Our buyers and sellers buy into this as do many agents. Then we have to spend hours of our time educating them about what the numbers really mean. </a:t>
            </a:r>
          </a:p>
          <a:p>
            <a:endParaRPr lang="en-US" baseline="0" dirty="0" smtClean="0"/>
          </a:p>
          <a:p>
            <a:r>
              <a:rPr lang="en-US" baseline="0" dirty="0" smtClean="0"/>
              <a:t>In my opinion you canot be a professional Realtor if you do not understand how our market works. You can be a good agent… </a:t>
            </a:r>
            <a:endParaRPr lang="en-US" dirty="0" smtClean="0"/>
          </a:p>
        </p:txBody>
      </p:sp>
      <p:sp>
        <p:nvSpPr>
          <p:cNvPr id="1699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7723587A-EBB0-4718-91C6-E51A3EB5EB8E}" type="slidenum">
              <a:rPr lang="en-US" smtClean="0">
                <a:solidFill>
                  <a:prstClr val="black"/>
                </a:solidFill>
              </a:rPr>
              <a:pPr eaLnBrk="1" hangingPunct="1">
                <a:defRPr/>
              </a:pPr>
              <a:t>5</a:t>
            </a:fld>
            <a:endParaRPr lang="en-US"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69B0C2-1C4F-4F1C-9F86-B1F8D4B2A37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063139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18BCD5-FB64-46FF-855A-C3ABFA432A0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879932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3579" indent="-285992" eaLnBrk="0" hangingPunct="0">
              <a:defRPr>
                <a:solidFill>
                  <a:schemeClr val="tx1"/>
                </a:solidFill>
                <a:latin typeface="Arial" charset="0"/>
              </a:defRPr>
            </a:lvl2pPr>
            <a:lvl3pPr marL="1143968" indent="-228793" eaLnBrk="0" hangingPunct="0">
              <a:defRPr>
                <a:solidFill>
                  <a:schemeClr val="tx1"/>
                </a:solidFill>
                <a:latin typeface="Arial" charset="0"/>
              </a:defRPr>
            </a:lvl3pPr>
            <a:lvl4pPr marL="1601555" indent="-228793" eaLnBrk="0" hangingPunct="0">
              <a:defRPr>
                <a:solidFill>
                  <a:schemeClr val="tx1"/>
                </a:solidFill>
                <a:latin typeface="Arial" charset="0"/>
              </a:defRPr>
            </a:lvl4pPr>
            <a:lvl5pPr marL="2059143" indent="-228793" eaLnBrk="0" hangingPunct="0">
              <a:defRPr>
                <a:solidFill>
                  <a:schemeClr val="tx1"/>
                </a:solidFill>
                <a:latin typeface="Arial" charset="0"/>
              </a:defRPr>
            </a:lvl5pPr>
            <a:lvl6pPr marL="2516730" indent="-228793" eaLnBrk="0" fontAlgn="base" hangingPunct="0">
              <a:spcBef>
                <a:spcPct val="0"/>
              </a:spcBef>
              <a:spcAft>
                <a:spcPct val="0"/>
              </a:spcAft>
              <a:defRPr>
                <a:solidFill>
                  <a:schemeClr val="tx1"/>
                </a:solidFill>
                <a:latin typeface="Arial" charset="0"/>
              </a:defRPr>
            </a:lvl6pPr>
            <a:lvl7pPr marL="2974316" indent="-228793" eaLnBrk="0" fontAlgn="base" hangingPunct="0">
              <a:spcBef>
                <a:spcPct val="0"/>
              </a:spcBef>
              <a:spcAft>
                <a:spcPct val="0"/>
              </a:spcAft>
              <a:defRPr>
                <a:solidFill>
                  <a:schemeClr val="tx1"/>
                </a:solidFill>
                <a:latin typeface="Arial" charset="0"/>
              </a:defRPr>
            </a:lvl7pPr>
            <a:lvl8pPr marL="3431905" indent="-228793" eaLnBrk="0" fontAlgn="base" hangingPunct="0">
              <a:spcBef>
                <a:spcPct val="0"/>
              </a:spcBef>
              <a:spcAft>
                <a:spcPct val="0"/>
              </a:spcAft>
              <a:defRPr>
                <a:solidFill>
                  <a:schemeClr val="tx1"/>
                </a:solidFill>
                <a:latin typeface="Arial" charset="0"/>
              </a:defRPr>
            </a:lvl8pPr>
            <a:lvl9pPr marL="3889492" indent="-228793" eaLnBrk="0" fontAlgn="base" hangingPunct="0">
              <a:spcBef>
                <a:spcPct val="0"/>
              </a:spcBef>
              <a:spcAft>
                <a:spcPct val="0"/>
              </a:spcAft>
              <a:defRPr>
                <a:solidFill>
                  <a:schemeClr val="tx1"/>
                </a:solidFill>
                <a:latin typeface="Arial" charset="0"/>
              </a:defRPr>
            </a:lvl9pPr>
          </a:lstStyle>
          <a:p>
            <a:pPr eaLnBrk="1" hangingPunct="1">
              <a:defRPr/>
            </a:pPr>
            <a:fld id="{32471975-977E-4F9A-B6DA-04B84F1DB6AE}" type="slidenum">
              <a:rPr lang="en-US" smtClean="0">
                <a:solidFill>
                  <a:prstClr val="black"/>
                </a:solidFill>
              </a:rPr>
              <a:pPr eaLnBrk="1" hangingPunct="1">
                <a:defRPr/>
              </a:pPr>
              <a:t>11</a:t>
            </a:fld>
            <a:endParaRPr lang="en-US" smtClean="0">
              <a:solidFill>
                <a:prstClr val="black"/>
              </a:solidFill>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1"/>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2347" name="Rectangle 11"/>
          <p:cNvSpPr>
            <a:spLocks noGrp="1" noChangeArrowheads="1"/>
          </p:cNvSpPr>
          <p:nvPr>
            <p:ph type="ctrTitle" sz="quarter"/>
          </p:nvPr>
        </p:nvSpPr>
        <p:spPr>
          <a:xfrm>
            <a:off x="685800" y="1736726"/>
            <a:ext cx="7772400" cy="1920875"/>
          </a:xfrm>
        </p:spPr>
        <p:txBody>
          <a:bodyPr/>
          <a:lstStyle>
            <a:lvl1pPr>
              <a:defRPr sz="6000"/>
            </a:lvl1pPr>
          </a:lstStyle>
          <a:p>
            <a:r>
              <a:rPr lang="en-US"/>
              <a:t>Click to edit Master title style</a:t>
            </a:r>
          </a:p>
        </p:txBody>
      </p:sp>
      <p:sp>
        <p:nvSpPr>
          <p:cNvPr id="14234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A4CE6040-2E14-4809-B040-EDE1670F721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12182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A0BCFAA9-FE3D-4311-B5E7-53C211E8E9E0}"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80908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A9DAB96C-857A-4F7C-A009-31ADF51C4407}"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223087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1"/>
            <a:ext cx="8229600" cy="4525963"/>
          </a:xfrm>
        </p:spPr>
        <p:txBody>
          <a:bodyPr/>
          <a:lstStyle/>
          <a:p>
            <a:pPr lvl="0"/>
            <a:endParaRPr lang="en-US" noProof="0"/>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FD3DDCBF-6F4A-413E-8541-681D75D54678}"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362911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8953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4610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8706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231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6673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64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4193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4F436AF5-731E-48C0-B830-FCEB6487B088}"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717617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60603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30974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236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8DA634-136B-CE49-AD8E-2FA192228D3E}"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8E335AF-A40C-F944-87C1-D9E6F2D4FF5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72723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1600200"/>
            <a:ext cx="9144000" cy="3200400"/>
          </a:xfrm>
          <a:prstGeom prst="rect">
            <a:avLst/>
          </a:prstGeom>
          <a:solidFill>
            <a:srgbClr val="4E8A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r>
              <a:rPr lang="en-US" dirty="0" err="1" smtClean="0">
                <a:solidFill>
                  <a:prstClr val="black">
                    <a:tint val="75000"/>
                  </a:prstClr>
                </a:solidFill>
              </a:rPr>
              <a:t>ff</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pic>
        <p:nvPicPr>
          <p:cNvPr id="7" name="Picture 6" descr="RGBlogowithtagline.png"/>
          <p:cNvPicPr>
            <a:picLocks noChangeAspect="1"/>
          </p:cNvPicPr>
          <p:nvPr userDrawn="1"/>
        </p:nvPicPr>
        <p:blipFill>
          <a:blip r:embed="rId2" cstate="print"/>
          <a:stretch>
            <a:fillRect/>
          </a:stretch>
        </p:blipFill>
        <p:spPr>
          <a:xfrm>
            <a:off x="3570566" y="5257800"/>
            <a:ext cx="2144434" cy="1428750"/>
          </a:xfrm>
          <a:prstGeom prst="rect">
            <a:avLst/>
          </a:prstGeom>
        </p:spPr>
      </p:pic>
    </p:spTree>
    <p:extLst>
      <p:ext uri="{BB962C8B-B14F-4D97-AF65-F5344CB8AC3E}">
        <p14:creationId xmlns:p14="http://schemas.microsoft.com/office/powerpoint/2010/main" val="410028319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20942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897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0344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907830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lvl1pPr>
              <a:defRPr>
                <a:solidFill>
                  <a:schemeClr val="bg1">
                    <a:lumMod val="65000"/>
                  </a:schemeClr>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cxnSp>
        <p:nvCxnSpPr>
          <p:cNvPr id="14" name="Straight Connector 13"/>
          <p:cNvCxnSpPr/>
          <p:nvPr userDrawn="1"/>
        </p:nvCxnSpPr>
        <p:spPr>
          <a:xfrm>
            <a:off x="0" y="6705600"/>
            <a:ext cx="75438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8991600" y="6696075"/>
            <a:ext cx="609600" cy="9525"/>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7589662" y="6649483"/>
            <a:ext cx="1554338" cy="215444"/>
          </a:xfrm>
          <a:prstGeom prst="rect">
            <a:avLst/>
          </a:prstGeom>
          <a:noFill/>
        </p:spPr>
        <p:txBody>
          <a:bodyPr wrap="square" spcCol="731520" rtlCol="0">
            <a:spAutoFit/>
          </a:bodyPr>
          <a:lstStyle/>
          <a:p>
            <a:r>
              <a:rPr lang="en-US" sz="800" b="1" spc="60" dirty="0">
                <a:solidFill>
                  <a:prstClr val="white">
                    <a:lumMod val="50000"/>
                  </a:prstClr>
                </a:solidFill>
                <a:latin typeface="Arial Narrow" pitchFamily="34" charset="0"/>
                <a:cs typeface="Arial" pitchFamily="34" charset="0"/>
              </a:rPr>
              <a:t>Industry Data &amp; Analysis</a:t>
            </a:r>
            <a:endParaRPr lang="en-US" sz="800" b="1" spc="60" dirty="0">
              <a:solidFill>
                <a:prstClr val="white">
                  <a:lumMod val="50000"/>
                </a:prstClr>
              </a:solidFill>
              <a:latin typeface="Arial Narrow" pitchFamily="34" charset="0"/>
              <a:cs typeface="Arial" pitchFamily="34" charset="0"/>
            </a:endParaRPr>
          </a:p>
        </p:txBody>
      </p:sp>
      <p:pic>
        <p:nvPicPr>
          <p:cNvPr id="20" name="Picture 19" descr="RGBlogowithtagline.png"/>
          <p:cNvPicPr>
            <a:picLocks noChangeAspect="1"/>
          </p:cNvPicPr>
          <p:nvPr userDrawn="1"/>
        </p:nvPicPr>
        <p:blipFill rotWithShape="1">
          <a:blip r:embed="rId2" cstate="print"/>
          <a:srcRect t="1" b="11828"/>
          <a:stretch/>
        </p:blipFill>
        <p:spPr>
          <a:xfrm>
            <a:off x="7773713" y="6212609"/>
            <a:ext cx="996213" cy="520700"/>
          </a:xfrm>
          <a:prstGeom prst="rect">
            <a:avLst/>
          </a:prstGeom>
        </p:spPr>
      </p:pic>
    </p:spTree>
    <p:extLst>
      <p:ext uri="{BB962C8B-B14F-4D97-AF65-F5344CB8AC3E}">
        <p14:creationId xmlns:p14="http://schemas.microsoft.com/office/powerpoint/2010/main" val="24987025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p:txBody>
          <a:bodyPr/>
          <a:lstStyle>
            <a:lvl1pPr>
              <a:defRPr/>
            </a:lvl1pPr>
          </a:lstStyle>
          <a:p>
            <a:pPr>
              <a:defRPr/>
            </a:pPr>
            <a:fld id="{61ED44F1-3B53-43C4-9120-951BB970BBF5}"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54146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754258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93459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4656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698168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745512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p:nvPr>
        </p:nvSpPr>
        <p:spPr>
          <a:xfrm>
            <a:off x="324050" y="1143000"/>
            <a:ext cx="8534401" cy="533400"/>
          </a:xfrm>
        </p:spPr>
        <p:txBody>
          <a:bodyPr/>
          <a:lstStyle>
            <a:lvl1pPr>
              <a:defRPr sz="3400"/>
            </a:lvl1pPr>
          </a:lstStyle>
          <a:p>
            <a:r>
              <a:rPr lang="en-US" dirty="0" smtClean="0"/>
              <a:t>Click to edit Master title style</a:t>
            </a:r>
            <a:endParaRPr lang="en-US" dirty="0"/>
          </a:p>
        </p:txBody>
      </p:sp>
      <p:sp>
        <p:nvSpPr>
          <p:cNvPr id="10" name="Content Placeholder 2"/>
          <p:cNvSpPr>
            <a:spLocks noGrp="1"/>
          </p:cNvSpPr>
          <p:nvPr>
            <p:ph idx="1"/>
          </p:nvPr>
        </p:nvSpPr>
        <p:spPr>
          <a:xfrm>
            <a:off x="304800" y="1905000"/>
            <a:ext cx="8553651" cy="4343400"/>
          </a:xfrm>
        </p:spPr>
        <p:txBody>
          <a:bodyPr/>
          <a:lstStyle>
            <a:lvl1pPr>
              <a:defRPr sz="2600"/>
            </a:lvl1pPr>
            <a:lvl2pPr>
              <a:defRPr sz="2200"/>
            </a:lvl2pPr>
            <a:lvl5pPr>
              <a:defRPr sz="1200">
                <a:latin typeface="HelveticaNeueLT Std Med Cn"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8382000" y="6324600"/>
            <a:ext cx="457200" cy="304800"/>
          </a:xfrm>
        </p:spPr>
        <p:txBody>
          <a:bodyPr/>
          <a:lstStyle>
            <a:lvl1pPr>
              <a:defRPr/>
            </a:lvl1pPr>
          </a:lstStyle>
          <a:p>
            <a:fld id="{C54FFC11-A14A-0347-9042-E95D32C692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5405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600"/>
            </a:lvl1pPr>
            <a:lvl2pPr>
              <a:defRPr sz="2200"/>
            </a:lvl2pPr>
            <a:lvl5pPr>
              <a:defRPr sz="1200">
                <a:latin typeface="HelveticaNeueLT Std Med Cn"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5D583A1-25EA-E34B-9293-89653CEC4CD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552731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DA4780C-A7FA-7B4F-ACAB-6AF8A133334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970801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2057400"/>
            <a:ext cx="4191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91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2D4D1150-9870-F541-86F4-4C1E2A1D89C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422286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400">
                <a:latin typeface="HelveticaNeueLT Std Med Cn"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960CC056-D393-5B4D-AD67-E545EDE99E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91090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4984D704-5319-4DDD-A589-C9C159EEF014}"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7517548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FA8BF70-874F-3B45-A1A6-123CE684361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03409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4C43693-13F1-6747-B932-900C12DC6DD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966457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F6563E8-4249-4C43-AFC5-0B518F6571D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710558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86ABA1B-718B-A74E-85A9-7E0634B40D6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764050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E8B664A-952E-624B-A7A1-F8F949E0348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589448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1371600"/>
            <a:ext cx="21336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1371600"/>
            <a:ext cx="6248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36A5590-3B05-794F-BB3F-04A0B28A8D6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24025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8" name="Rectangle 3"/>
          <p:cNvSpPr>
            <a:spLocks noGrp="1" noChangeArrowheads="1"/>
          </p:cNvSpPr>
          <p:nvPr>
            <p:ph type="sldNum" sz="quarter" idx="11"/>
          </p:nvPr>
        </p:nvSpPr>
        <p:spPr/>
        <p:txBody>
          <a:bodyPr/>
          <a:lstStyle>
            <a:lvl1pPr>
              <a:defRPr/>
            </a:lvl1pPr>
          </a:lstStyle>
          <a:p>
            <a:pPr>
              <a:defRPr/>
            </a:pPr>
            <a:fld id="{A1C57173-A177-4D78-B0F5-189E09D2F8F8}" type="slidenum">
              <a:rPr lang="en-US">
                <a:solidFill>
                  <a:srgbClr val="FFFFFF"/>
                </a:solidFill>
              </a:rPr>
              <a:pPr>
                <a:defRPr/>
              </a:pPr>
              <a:t>‹#›</a:t>
            </a:fld>
            <a:endParaRPr lang="en-US">
              <a:solidFill>
                <a:srgbClr val="FFFFFF"/>
              </a:solidFill>
            </a:endParaRPr>
          </a:p>
        </p:txBody>
      </p:sp>
      <p:sp>
        <p:nvSpPr>
          <p:cNvPr id="9"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471003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p:txBody>
          <a:bodyPr/>
          <a:lstStyle>
            <a:lvl1pPr>
              <a:defRPr/>
            </a:lvl1pPr>
          </a:lstStyle>
          <a:p>
            <a:pPr>
              <a:defRPr/>
            </a:pPr>
            <a:fld id="{EB39F58E-1D90-4B5A-90C3-77B62E67F959}" type="slidenum">
              <a:rPr lang="en-US">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04679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3" name="Rectangle 3"/>
          <p:cNvSpPr>
            <a:spLocks noGrp="1" noChangeArrowheads="1"/>
          </p:cNvSpPr>
          <p:nvPr>
            <p:ph type="sldNum" sz="quarter" idx="11"/>
          </p:nvPr>
        </p:nvSpPr>
        <p:spPr/>
        <p:txBody>
          <a:bodyPr/>
          <a:lstStyle>
            <a:lvl1pPr>
              <a:defRPr/>
            </a:lvl1pPr>
          </a:lstStyle>
          <a:p>
            <a:pPr>
              <a:defRPr/>
            </a:pPr>
            <a:fld id="{DEB608D7-6059-4731-A2E9-47176DFCAD11}" type="slidenum">
              <a:rPr lang="en-US">
                <a:solidFill>
                  <a:srgbClr val="FFFFFF"/>
                </a:solidFill>
              </a:rPr>
              <a:pPr>
                <a:defRPr/>
              </a:pPr>
              <a:t>‹#›</a:t>
            </a:fld>
            <a:endParaRPr lang="en-US">
              <a:solidFill>
                <a:srgbClr val="FFFFFF"/>
              </a:solidFill>
            </a:endParaRPr>
          </a:p>
        </p:txBody>
      </p:sp>
      <p:sp>
        <p:nvSpPr>
          <p:cNvPr id="4"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58024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0A1CEFD4-7E33-4D10-B20C-B361DCD80484}"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356781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p:txBody>
          <a:bodyPr/>
          <a:lstStyle>
            <a:lvl1pPr>
              <a:defRPr/>
            </a:lvl1pPr>
          </a:lstStyle>
          <a:p>
            <a:pPr>
              <a:defRPr/>
            </a:pPr>
            <a:fld id="{80CA96B1-58CC-4085-8265-D7AAFE8BD7E2}"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935967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3.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mn-cs"/>
              </a:defRPr>
            </a:lvl1pPr>
          </a:lstStyle>
          <a:p>
            <a:pPr fontAlgn="base">
              <a:spcBef>
                <a:spcPct val="0"/>
              </a:spcBef>
              <a:spcAft>
                <a:spcPct val="0"/>
              </a:spcAft>
              <a:defRPr/>
            </a:pPr>
            <a:endParaRPr lang="en-US">
              <a:solidFill>
                <a:srgbClr val="FFFFFF"/>
              </a:solidFill>
            </a:endParaRPr>
          </a:p>
        </p:txBody>
      </p:sp>
      <p:sp>
        <p:nvSpPr>
          <p:cNvPr id="141315"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cs typeface="+mn-cs"/>
              </a:defRPr>
            </a:lvl1pPr>
          </a:lstStyle>
          <a:p>
            <a:pPr fontAlgn="base">
              <a:spcBef>
                <a:spcPct val="0"/>
              </a:spcBef>
              <a:spcAft>
                <a:spcPct val="0"/>
              </a:spcAft>
              <a:defRPr/>
            </a:pPr>
            <a:fld id="{F641462F-496A-4423-9994-579E476AB1D4}" type="slidenum">
              <a:rPr lang="en-US">
                <a:solidFill>
                  <a:srgbClr val="FFFFFF"/>
                </a:solidFill>
              </a:rPr>
              <a:pPr fontAlgn="base">
                <a:spcBef>
                  <a:spcPct val="0"/>
                </a:spcBef>
                <a:spcAft>
                  <a:spcPct val="0"/>
                </a:spcAft>
                <a:defRPr/>
              </a:pPr>
              <a:t>‹#›</a:t>
            </a:fld>
            <a:endParaRPr lang="en-US">
              <a:solidFill>
                <a:srgbClr val="FFFFFF"/>
              </a:solidFill>
            </a:endParaRPr>
          </a:p>
        </p:txBody>
      </p:sp>
      <p:grpSp>
        <p:nvGrpSpPr>
          <p:cNvPr id="13316" name="Group 4"/>
          <p:cNvGrpSpPr>
            <a:grpSpLocks/>
          </p:cNvGrpSpPr>
          <p:nvPr/>
        </p:nvGrpSpPr>
        <p:grpSpPr bwMode="auto">
          <a:xfrm>
            <a:off x="1" y="1"/>
            <a:ext cx="9140825" cy="6850063"/>
            <a:chOff x="0" y="0"/>
            <a:chExt cx="5758" cy="4315"/>
          </a:xfrm>
        </p:grpSpPr>
        <p:grpSp>
          <p:nvGrpSpPr>
            <p:cNvPr id="13320" name="Group 5"/>
            <p:cNvGrpSpPr>
              <a:grpSpLocks/>
            </p:cNvGrpSpPr>
            <p:nvPr userDrawn="1"/>
          </p:nvGrpSpPr>
          <p:grpSpPr bwMode="auto">
            <a:xfrm>
              <a:off x="1728" y="2230"/>
              <a:ext cx="4027" cy="2085"/>
              <a:chOff x="1728" y="2230"/>
              <a:chExt cx="4027" cy="2085"/>
            </a:xfrm>
          </p:grpSpPr>
          <p:sp>
            <p:nvSpPr>
              <p:cNvPr id="141318"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19"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0"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1"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2"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1323"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sp>
          <p:nvSpPr>
            <p:cNvPr id="141324"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latin typeface="Garamond" pitchFamily="18" charset="0"/>
                <a:cs typeface="Arial" charset="0"/>
              </a:endParaRPr>
            </a:p>
          </p:txBody>
        </p:sp>
      </p:grpSp>
      <p:sp>
        <p:nvSpPr>
          <p:cNvPr id="141325"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1326"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pitchFamily="34" charset="0"/>
                <a:cs typeface="+mn-cs"/>
              </a:defRPr>
            </a:lvl1pPr>
          </a:lstStyle>
          <a:p>
            <a:pPr fontAlgn="base">
              <a:spcBef>
                <a:spcPct val="0"/>
              </a:spcBef>
              <a:spcAft>
                <a:spcPct val="0"/>
              </a:spcAft>
              <a:defRPr/>
            </a:pPr>
            <a:endParaRPr lang="en-US">
              <a:solidFill>
                <a:srgbClr val="FFFFFF"/>
              </a:solidFill>
            </a:endParaRPr>
          </a:p>
        </p:txBody>
      </p:sp>
      <p:sp>
        <p:nvSpPr>
          <p:cNvPr id="141327" name="Rectangle 15"/>
          <p:cNvSpPr>
            <a:spLocks noGrp="1" noChangeArrowheads="1"/>
          </p:cNvSpPr>
          <p:nvPr>
            <p:ph type="body" idx="1"/>
          </p:nvPr>
        </p:nvSpPr>
        <p:spPr bwMode="auto">
          <a:xfrm>
            <a:off x="457200" y="1600201"/>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313555817"/>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D68DA634-136B-CE49-AD8E-2FA192228D3E}" type="datetimeFigureOut">
              <a:rPr lang="en-US" smtClean="0">
                <a:solidFill>
                  <a:prstClr val="black">
                    <a:tint val="75000"/>
                  </a:prstClr>
                </a:solidFill>
              </a:rPr>
              <a:pPr defTabSz="457200"/>
              <a:t>10/9/2013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8E335AF-A40C-F944-87C1-D9E6F2D4FF52}"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05549232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061902-BB73-4D28-94D5-93A6FE502505}" type="datetimeFigureOut">
              <a:rPr lang="en-US" smtClean="0">
                <a:solidFill>
                  <a:prstClr val="black">
                    <a:tint val="75000"/>
                  </a:prstClr>
                </a:solidFill>
              </a:rPr>
              <a:pPr/>
              <a:t>10/9/2013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18B004-6575-4A5F-9BA9-F36D31E2DF7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959043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SAB-2013-Page.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04800" y="1066800"/>
            <a:ext cx="8534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64008" rIns="91440" bIns="45720" numCol="1" anchor="b"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285750" y="1828800"/>
            <a:ext cx="8553450"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6148" name="Rectangle 4"/>
          <p:cNvSpPr>
            <a:spLocks noGrp="1" noChangeArrowheads="1"/>
          </p:cNvSpPr>
          <p:nvPr>
            <p:ph type="dt" sz="half" idx="2"/>
          </p:nvPr>
        </p:nvSpPr>
        <p:spPr bwMode="auto">
          <a:xfrm>
            <a:off x="304800" y="6400800"/>
            <a:ext cx="1447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defRPr>
            </a:lvl1pPr>
          </a:lstStyle>
          <a:p>
            <a:pPr fontAlgn="base">
              <a:spcBef>
                <a:spcPct val="0"/>
              </a:spcBef>
              <a:spcAft>
                <a:spcPct val="0"/>
              </a:spcAft>
              <a:defRPr/>
            </a:pPr>
            <a:endParaRPr lang="en-US">
              <a:solidFill>
                <a:srgbClr val="000000"/>
              </a:solidFill>
            </a:endParaRPr>
          </a:p>
        </p:txBody>
      </p:sp>
      <p:sp>
        <p:nvSpPr>
          <p:cNvPr id="6149" name="Rectangle 5"/>
          <p:cNvSpPr>
            <a:spLocks noGrp="1" noChangeArrowheads="1"/>
          </p:cNvSpPr>
          <p:nvPr>
            <p:ph type="ftr" sz="quarter" idx="3"/>
          </p:nvPr>
        </p:nvSpPr>
        <p:spPr bwMode="auto">
          <a:xfrm>
            <a:off x="1981200" y="6400800"/>
            <a:ext cx="5334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defRPr>
            </a:lvl1pPr>
          </a:lstStyle>
          <a:p>
            <a:pPr fontAlgn="base">
              <a:spcBef>
                <a:spcPct val="0"/>
              </a:spcBef>
              <a:spcAft>
                <a:spcPct val="0"/>
              </a:spcAft>
              <a:defRPr/>
            </a:pPr>
            <a:endParaRPr lang="en-US">
              <a:solidFill>
                <a:srgbClr val="000000"/>
              </a:solidFill>
            </a:endParaRPr>
          </a:p>
        </p:txBody>
      </p:sp>
      <p:sp>
        <p:nvSpPr>
          <p:cNvPr id="6150" name="Rectangle 6"/>
          <p:cNvSpPr>
            <a:spLocks noGrp="1" noChangeArrowheads="1"/>
          </p:cNvSpPr>
          <p:nvPr>
            <p:ph type="sldNum" sz="quarter" idx="4"/>
          </p:nvPr>
        </p:nvSpPr>
        <p:spPr bwMode="auto">
          <a:xfrm>
            <a:off x="7620000" y="6400800"/>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fontAlgn="base">
              <a:spcBef>
                <a:spcPct val="0"/>
              </a:spcBef>
              <a:spcAft>
                <a:spcPct val="0"/>
              </a:spcAft>
            </a:pPr>
            <a:fld id="{1BA44910-BC9D-DF45-ABDE-B4CFC718F10B}" type="slidenum">
              <a:rPr lang="en-US">
                <a:solidFill>
                  <a:srgbClr val="000000"/>
                </a:solidFill>
                <a:ea typeface="ＭＳ Ｐゴシック" charset="0"/>
              </a:rPr>
              <a:pPr fontAlgn="base">
                <a:spcBef>
                  <a:spcPct val="0"/>
                </a:spcBef>
                <a:spcAft>
                  <a:spcPct val="0"/>
                </a:spcAft>
              </a:pPr>
              <a:t>‹#›</a:t>
            </a:fld>
            <a:endParaRPr lang="en-US">
              <a:solidFill>
                <a:srgbClr val="000000"/>
              </a:solidFill>
              <a:ea typeface="ＭＳ Ｐゴシック" charset="0"/>
            </a:endParaRPr>
          </a:p>
        </p:txBody>
      </p:sp>
    </p:spTree>
    <p:extLst>
      <p:ext uri="{BB962C8B-B14F-4D97-AF65-F5344CB8AC3E}">
        <p14:creationId xmlns:p14="http://schemas.microsoft.com/office/powerpoint/2010/main" val="75908090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just" rtl="0" eaLnBrk="0" fontAlgn="base" hangingPunct="0">
        <a:spcBef>
          <a:spcPct val="0"/>
        </a:spcBef>
        <a:spcAft>
          <a:spcPct val="0"/>
        </a:spcAft>
        <a:defRPr sz="3200" b="1">
          <a:solidFill>
            <a:srgbClr val="7173A9"/>
          </a:solidFill>
          <a:latin typeface="Trade Gothic LT Std Cn" pitchFamily="50" charset="0"/>
          <a:ea typeface="ＭＳ Ｐゴシック" charset="0"/>
          <a:cs typeface="+mj-cs"/>
        </a:defRPr>
      </a:lvl1pPr>
      <a:lvl2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2pPr>
      <a:lvl3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3pPr>
      <a:lvl4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4pPr>
      <a:lvl5pPr algn="just" rtl="0" eaLnBrk="0" fontAlgn="base" hangingPunct="0">
        <a:spcBef>
          <a:spcPct val="0"/>
        </a:spcBef>
        <a:spcAft>
          <a:spcPct val="0"/>
        </a:spcAft>
        <a:defRPr sz="3200" b="1">
          <a:solidFill>
            <a:srgbClr val="7173A9"/>
          </a:solidFill>
          <a:latin typeface="Trade Gothic LT Std Cn" pitchFamily="50" charset="0"/>
          <a:ea typeface="ＭＳ Ｐゴシック" charset="0"/>
        </a:defRPr>
      </a:lvl5pPr>
      <a:lvl6pPr marL="457200" algn="just" rtl="0" fontAlgn="base">
        <a:spcBef>
          <a:spcPct val="0"/>
        </a:spcBef>
        <a:spcAft>
          <a:spcPct val="0"/>
        </a:spcAft>
        <a:defRPr sz="2000" b="1">
          <a:solidFill>
            <a:srgbClr val="E3E5E5"/>
          </a:solidFill>
          <a:latin typeface="Verdana" pitchFamily="34" charset="0"/>
        </a:defRPr>
      </a:lvl6pPr>
      <a:lvl7pPr marL="914400" algn="just" rtl="0" fontAlgn="base">
        <a:spcBef>
          <a:spcPct val="0"/>
        </a:spcBef>
        <a:spcAft>
          <a:spcPct val="0"/>
        </a:spcAft>
        <a:defRPr sz="2000" b="1">
          <a:solidFill>
            <a:srgbClr val="E3E5E5"/>
          </a:solidFill>
          <a:latin typeface="Verdana" pitchFamily="34" charset="0"/>
        </a:defRPr>
      </a:lvl7pPr>
      <a:lvl8pPr marL="1371600" algn="just" rtl="0" fontAlgn="base">
        <a:spcBef>
          <a:spcPct val="0"/>
        </a:spcBef>
        <a:spcAft>
          <a:spcPct val="0"/>
        </a:spcAft>
        <a:defRPr sz="2000" b="1">
          <a:solidFill>
            <a:srgbClr val="E3E5E5"/>
          </a:solidFill>
          <a:latin typeface="Verdana" pitchFamily="34" charset="0"/>
        </a:defRPr>
      </a:lvl8pPr>
      <a:lvl9pPr marL="1828800" algn="just" rtl="0" fontAlgn="base">
        <a:spcBef>
          <a:spcPct val="0"/>
        </a:spcBef>
        <a:spcAft>
          <a:spcPct val="0"/>
        </a:spcAft>
        <a:defRPr sz="2000" b="1">
          <a:solidFill>
            <a:srgbClr val="E3E5E5"/>
          </a:solidFill>
          <a:latin typeface="Verdana" pitchFamily="34" charset="0"/>
        </a:defRPr>
      </a:lvl9pPr>
    </p:titleStyle>
    <p:bodyStyle>
      <a:lvl1pPr marL="609600" indent="-609600" algn="l" rtl="0" eaLnBrk="0" fontAlgn="base" hangingPunct="0">
        <a:spcBef>
          <a:spcPct val="20000"/>
        </a:spcBef>
        <a:spcAft>
          <a:spcPct val="0"/>
        </a:spcAft>
        <a:buClr>
          <a:srgbClr val="777777"/>
        </a:buClr>
        <a:buSzPct val="110000"/>
        <a:buFont typeface="Wingdings" charset="0"/>
        <a:buChar char="§"/>
        <a:defRPr sz="2800" b="1">
          <a:solidFill>
            <a:srgbClr val="26328A"/>
          </a:solidFill>
          <a:latin typeface="Trade Gothic LT Std Cn" pitchFamily="50" charset="0"/>
          <a:ea typeface="ＭＳ Ｐゴシック" charset="0"/>
          <a:cs typeface="+mn-cs"/>
        </a:defRPr>
      </a:lvl1pPr>
      <a:lvl2pPr marL="914400" indent="-457200" algn="l" rtl="0" eaLnBrk="0" fontAlgn="base" hangingPunct="0">
        <a:spcBef>
          <a:spcPct val="20000"/>
        </a:spcBef>
        <a:spcAft>
          <a:spcPct val="0"/>
        </a:spcAft>
        <a:buClr>
          <a:srgbClr val="777777"/>
        </a:buClr>
        <a:buSzPct val="110000"/>
        <a:buFont typeface="Wingdings" charset="0"/>
        <a:buChar char="§"/>
        <a:defRPr sz="2400" b="1">
          <a:solidFill>
            <a:srgbClr val="777777"/>
          </a:solidFill>
          <a:latin typeface="Trade Gothic LT Std Cn" pitchFamily="50" charset="0"/>
          <a:ea typeface="ＭＳ Ｐゴシック" charset="0"/>
        </a:defRPr>
      </a:lvl2pPr>
      <a:lvl3pPr marL="1320800" indent="-406400" algn="l" rtl="0" eaLnBrk="0" fontAlgn="base" hangingPunct="0">
        <a:spcBef>
          <a:spcPct val="20000"/>
        </a:spcBef>
        <a:spcAft>
          <a:spcPct val="0"/>
        </a:spcAft>
        <a:buClr>
          <a:srgbClr val="777777"/>
        </a:buClr>
        <a:buSzPct val="110000"/>
        <a:buFont typeface="Wingdings" charset="0"/>
        <a:buChar char="§"/>
        <a:defRPr sz="1700">
          <a:solidFill>
            <a:srgbClr val="45505D"/>
          </a:solidFill>
          <a:latin typeface="HelveticaNeueLT Std Med Cn" pitchFamily="34" charset="0"/>
          <a:ea typeface="ＭＳ Ｐゴシック" charset="0"/>
        </a:defRPr>
      </a:lvl3pPr>
      <a:lvl4pPr marL="1727200" indent="-355600" algn="l" rtl="0" eaLnBrk="0" fontAlgn="base" hangingPunct="0">
        <a:spcBef>
          <a:spcPct val="20000"/>
        </a:spcBef>
        <a:spcAft>
          <a:spcPct val="0"/>
        </a:spcAft>
        <a:buClr>
          <a:srgbClr val="777777"/>
        </a:buClr>
        <a:buSzPct val="110000"/>
        <a:buFont typeface="Wingdings" charset="0"/>
        <a:buChar char="§"/>
        <a:defRPr sz="1400">
          <a:solidFill>
            <a:srgbClr val="0D0D0D"/>
          </a:solidFill>
          <a:latin typeface="HelveticaNeueLT Std Med Cn" pitchFamily="34" charset="0"/>
          <a:ea typeface="ＭＳ Ｐゴシック" charset="0"/>
        </a:defRPr>
      </a:lvl4pPr>
      <a:lvl5pPr marL="2286000" indent="-457200" algn="l" rtl="0" eaLnBrk="0" fontAlgn="base" hangingPunct="0">
        <a:spcBef>
          <a:spcPct val="20000"/>
        </a:spcBef>
        <a:spcAft>
          <a:spcPct val="0"/>
        </a:spcAft>
        <a:buClr>
          <a:schemeClr val="tx2"/>
        </a:buClr>
        <a:buSzPct val="80000"/>
        <a:buFont typeface="Wingdings" charset="0"/>
        <a:buChar char="§"/>
        <a:defRPr>
          <a:solidFill>
            <a:schemeClr val="tx1"/>
          </a:solidFill>
          <a:latin typeface="+mn-lt"/>
          <a:ea typeface="ＭＳ Ｐゴシック" charset="0"/>
        </a:defRPr>
      </a:lvl5pPr>
      <a:lvl6pPr marL="27432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32004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6576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4114800" indent="-4572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SBXXWvqCzq3rM&amp;tbnid=2Z-XIQ1Io_nhDM:&amp;ved=0CAUQjRw&amp;url=http://www.dvinfo.net/forum/what-happens-vegas/467386-universal-no-symbol.html&amp;ei=HnUFUbbXJ4eE9QT2kIHQCg&amp;bvm=bv.41524429,d.eWU&amp;psig=AFQjCNETk5g-cVX-utw22cOGQ8hXdTCYSw&amp;ust=1359398559150313" TargetMode="External"/><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1.xml"/><Relationship Id="rId1" Type="http://schemas.openxmlformats.org/officeDocument/2006/relationships/tags" Target="../tags/tag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1.xml"/><Relationship Id="rId1" Type="http://schemas.openxmlformats.org/officeDocument/2006/relationships/tags" Target="../tags/tag2.xml"/><Relationship Id="rId5" Type="http://schemas.openxmlformats.org/officeDocument/2006/relationships/image" Target="../media/image21.wmf"/><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0115" name="Text Box 8"/>
          <p:cNvSpPr txBox="1">
            <a:spLocks noChangeArrowheads="1"/>
          </p:cNvSpPr>
          <p:nvPr/>
        </p:nvSpPr>
        <p:spPr bwMode="auto">
          <a:xfrm>
            <a:off x="2057400" y="1905000"/>
            <a:ext cx="6400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ctr"/>
            <a:r>
              <a:rPr lang="en-US" sz="3200" dirty="0">
                <a:solidFill>
                  <a:srgbClr val="FFFFFF"/>
                </a:solidFill>
                <a:latin typeface="Calisto MT" pitchFamily="18" charset="0"/>
                <a:ea typeface="ＭＳ Ｐゴシック" pitchFamily="-108" charset="-128"/>
                <a:cs typeface="Arial" charset="0"/>
              </a:rPr>
              <a:t> Denny </a:t>
            </a:r>
            <a:r>
              <a:rPr lang="en-US" sz="3200" dirty="0" smtClean="0">
                <a:solidFill>
                  <a:srgbClr val="FFFFFF"/>
                </a:solidFill>
                <a:latin typeface="Calisto MT" pitchFamily="18" charset="0"/>
                <a:ea typeface="ＭＳ Ｐゴシック" pitchFamily="-108" charset="-128"/>
                <a:cs typeface="Arial" charset="0"/>
              </a:rPr>
              <a:t>Grimes &amp; Company, Inc.</a:t>
            </a:r>
            <a:endParaRPr lang="en-US" sz="3200" dirty="0">
              <a:solidFill>
                <a:srgbClr val="FFFFFF"/>
              </a:solidFill>
              <a:latin typeface="Calisto MT" pitchFamily="18" charset="0"/>
              <a:ea typeface="ＭＳ Ｐゴシック" pitchFamily="-108" charset="-128"/>
              <a:cs typeface="Arial" charset="0"/>
            </a:endParaRPr>
          </a:p>
          <a:p>
            <a:endParaRPr lang="en-US" sz="2400" dirty="0">
              <a:solidFill>
                <a:srgbClr val="FFFFFF"/>
              </a:solidFill>
              <a:latin typeface="Calisto MT" pitchFamily="18" charset="0"/>
              <a:ea typeface="ＭＳ Ｐゴシック" pitchFamily="-108" charset="-128"/>
              <a:cs typeface="Arial" charset="0"/>
            </a:endParaRPr>
          </a:p>
          <a:p>
            <a:pPr algn="ctr"/>
            <a:r>
              <a:rPr lang="en-US" sz="2400" dirty="0">
                <a:solidFill>
                  <a:srgbClr val="FFFFFF"/>
                </a:solidFill>
                <a:latin typeface="Calisto MT" pitchFamily="18" charset="0"/>
                <a:ea typeface="ＭＳ Ｐゴシック" pitchFamily="-108" charset="-128"/>
                <a:cs typeface="Arial" charset="0"/>
              </a:rPr>
              <a:t>Facebook.com/</a:t>
            </a:r>
            <a:r>
              <a:rPr lang="en-US" sz="2400" dirty="0" err="1">
                <a:solidFill>
                  <a:srgbClr val="FFFFFF"/>
                </a:solidFill>
                <a:latin typeface="Calisto MT" pitchFamily="18" charset="0"/>
                <a:ea typeface="ＭＳ Ｐゴシック" pitchFamily="-108" charset="-128"/>
                <a:cs typeface="Arial" charset="0"/>
              </a:rPr>
              <a:t>dennygrimesandcompany</a:t>
            </a:r>
            <a:endParaRPr lang="en-US" sz="2400" dirty="0">
              <a:solidFill>
                <a:srgbClr val="FFFFFF"/>
              </a:solidFill>
              <a:latin typeface="Calisto MT" pitchFamily="18" charset="0"/>
              <a:ea typeface="ＭＳ Ｐゴシック" pitchFamily="-108" charset="-128"/>
              <a:cs typeface="Arial" charset="0"/>
            </a:endParaRPr>
          </a:p>
        </p:txBody>
      </p:sp>
      <p:sp>
        <p:nvSpPr>
          <p:cNvPr id="90116" name="Text Box 8"/>
          <p:cNvSpPr txBox="1">
            <a:spLocks noChangeArrowheads="1"/>
          </p:cNvSpPr>
          <p:nvPr/>
        </p:nvSpPr>
        <p:spPr bwMode="auto">
          <a:xfrm>
            <a:off x="2133600" y="4114800"/>
            <a:ext cx="5867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lgn="ctr"/>
            <a:r>
              <a:rPr lang="en-US" sz="3200" dirty="0" err="1">
                <a:solidFill>
                  <a:srgbClr val="FFFFFF"/>
                </a:solidFill>
                <a:latin typeface="Calisto MT" pitchFamily="18" charset="0"/>
                <a:ea typeface="ＭＳ Ｐゴシック" pitchFamily="-108" charset="-128"/>
                <a:cs typeface="Arial" charset="0"/>
              </a:rPr>
              <a:t>DennyGrimesMBA</a:t>
            </a:r>
            <a:endParaRPr lang="en-US" sz="3200" dirty="0">
              <a:solidFill>
                <a:srgbClr val="FFFFFF"/>
              </a:solidFill>
              <a:latin typeface="Calisto MT" pitchFamily="18" charset="0"/>
              <a:ea typeface="ＭＳ Ｐゴシック" pitchFamily="-108" charset="-128"/>
              <a:cs typeface="Arial" charset="0"/>
            </a:endParaRPr>
          </a:p>
          <a:p>
            <a:pPr algn="ctr"/>
            <a:r>
              <a:rPr lang="en-US" sz="3200" dirty="0" smtClean="0">
                <a:solidFill>
                  <a:srgbClr val="FFFFFF"/>
                </a:solidFill>
                <a:latin typeface="Calisto MT" pitchFamily="18" charset="0"/>
                <a:ea typeface="ＭＳ Ｐゴシック" pitchFamily="-108" charset="-128"/>
                <a:cs typeface="Arial" charset="0"/>
              </a:rPr>
              <a:t>Twitter.com/</a:t>
            </a:r>
            <a:r>
              <a:rPr lang="en-US" sz="3200" dirty="0" err="1" smtClean="0">
                <a:solidFill>
                  <a:srgbClr val="FFFFFF"/>
                </a:solidFill>
                <a:latin typeface="Calisto MT" pitchFamily="18" charset="0"/>
                <a:ea typeface="ＭＳ Ｐゴシック" pitchFamily="-108" charset="-128"/>
                <a:cs typeface="Arial" charset="0"/>
              </a:rPr>
              <a:t>dennygrimesco</a:t>
            </a:r>
            <a:endParaRPr lang="en-US" sz="3200" dirty="0">
              <a:solidFill>
                <a:srgbClr val="FFFFFF"/>
              </a:solidFill>
              <a:latin typeface="Calisto MT" pitchFamily="18" charset="0"/>
              <a:ea typeface="ＭＳ Ｐゴシック" pitchFamily="-108" charset="-128"/>
              <a:cs typeface="Arial" charset="0"/>
            </a:endParaRPr>
          </a:p>
        </p:txBody>
      </p:sp>
      <p:pic>
        <p:nvPicPr>
          <p:cNvPr id="90117" name="Picture 5" descr="Facebook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828800"/>
            <a:ext cx="1023938" cy="1023938"/>
          </a:xfrm>
          <a:prstGeom prst="rect">
            <a:avLst/>
          </a:prstGeom>
          <a:noFill/>
          <a:extLst>
            <a:ext uri="{909E8E84-426E-40DD-AFC4-6F175D3DCCD1}">
              <a14:hiddenFill xmlns:a14="http://schemas.microsoft.com/office/drawing/2010/main">
                <a:solidFill>
                  <a:srgbClr val="FFFFFF"/>
                </a:solidFill>
              </a14:hiddenFill>
            </a:ext>
          </a:extLst>
        </p:spPr>
      </p:pic>
      <p:pic>
        <p:nvPicPr>
          <p:cNvPr id="90118" name="Picture 6" descr="twitter-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191000"/>
            <a:ext cx="990600" cy="990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17651" y="524108"/>
            <a:ext cx="5553308" cy="707886"/>
          </a:xfrm>
          <a:prstGeom prst="rect">
            <a:avLst/>
          </a:prstGeom>
          <a:noFill/>
        </p:spPr>
        <p:txBody>
          <a:bodyPr wrap="square" rtlCol="0">
            <a:spAutoFit/>
          </a:bodyPr>
          <a:lstStyle/>
          <a:p>
            <a:pPr defTabSz="457200"/>
            <a:r>
              <a:rPr lang="en-US" sz="4000" dirty="0">
                <a:solidFill>
                  <a:srgbClr val="FFFFFF"/>
                </a:solidFill>
              </a:rPr>
              <a:t>Stay In Touch with Me</a:t>
            </a:r>
            <a:endParaRPr lang="en-US" sz="4000" dirty="0">
              <a:solidFill>
                <a:srgbClr val="FFFFFF"/>
              </a:solidFill>
            </a:endParaRPr>
          </a:p>
        </p:txBody>
      </p:sp>
    </p:spTree>
    <p:extLst>
      <p:ext uri="{BB962C8B-B14F-4D97-AF65-F5344CB8AC3E}">
        <p14:creationId xmlns:p14="http://schemas.microsoft.com/office/powerpoint/2010/main" val="2345312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What are signs of Market Recovery?</a:t>
            </a:r>
            <a:endParaRPr lang="en-US" dirty="0">
              <a:solidFill>
                <a:schemeClr val="bg1">
                  <a:lumMod val="85000"/>
                </a:schemeClr>
              </a:solidFill>
            </a:endParaRP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
        <p:nvSpPr>
          <p:cNvPr id="9" name="TextBox 8"/>
          <p:cNvSpPr txBox="1"/>
          <p:nvPr/>
        </p:nvSpPr>
        <p:spPr>
          <a:xfrm>
            <a:off x="915524" y="1666050"/>
            <a:ext cx="6875813" cy="3970318"/>
          </a:xfrm>
          <a:prstGeom prst="rect">
            <a:avLst/>
          </a:prstGeom>
          <a:noFill/>
        </p:spPr>
        <p:txBody>
          <a:bodyPr wrap="square" rtlCol="0">
            <a:spAutoFit/>
          </a:bodyPr>
          <a:lstStyle/>
          <a:p>
            <a:pPr defTabSz="457200"/>
            <a:endParaRPr lang="en-US" sz="3600" dirty="0">
              <a:solidFill>
                <a:srgbClr val="000000"/>
              </a:solidFill>
              <a:latin typeface="Verdana"/>
            </a:endParaRPr>
          </a:p>
          <a:p>
            <a:pPr marL="571500" indent="-571500" defTabSz="457200">
              <a:buFont typeface="Arial" pitchFamily="34" charset="0"/>
              <a:buChar char="•"/>
            </a:pPr>
            <a:r>
              <a:rPr lang="en-US" sz="3600" dirty="0">
                <a:solidFill>
                  <a:prstClr val="white"/>
                </a:solidFill>
                <a:latin typeface="Verdana"/>
              </a:rPr>
              <a:t>Increasing prices?</a:t>
            </a:r>
          </a:p>
          <a:p>
            <a:pPr defTabSz="457200"/>
            <a:endParaRPr lang="en-US" sz="3600" dirty="0">
              <a:solidFill>
                <a:prstClr val="white"/>
              </a:solidFill>
              <a:latin typeface="Verdana"/>
            </a:endParaRPr>
          </a:p>
          <a:p>
            <a:pPr marL="571500" indent="-571500" defTabSz="457200">
              <a:buFont typeface="Arial" pitchFamily="34" charset="0"/>
              <a:buChar char="•"/>
            </a:pPr>
            <a:r>
              <a:rPr lang="en-US" sz="3600" dirty="0">
                <a:solidFill>
                  <a:prstClr val="white"/>
                </a:solidFill>
                <a:latin typeface="Verdana"/>
              </a:rPr>
              <a:t>Increasing number of sales?</a:t>
            </a:r>
          </a:p>
          <a:p>
            <a:pPr defTabSz="457200"/>
            <a:endParaRPr lang="en-US" sz="3600" dirty="0">
              <a:solidFill>
                <a:prstClr val="white"/>
              </a:solidFill>
              <a:latin typeface="Verdana"/>
            </a:endParaRPr>
          </a:p>
          <a:p>
            <a:pPr marL="571500" indent="-571500" defTabSz="457200">
              <a:buFont typeface="Arial" pitchFamily="34" charset="0"/>
              <a:buChar char="•"/>
            </a:pPr>
            <a:r>
              <a:rPr lang="en-US" sz="3600" dirty="0">
                <a:solidFill>
                  <a:prstClr val="white"/>
                </a:solidFill>
                <a:latin typeface="Verdana"/>
              </a:rPr>
              <a:t>Falling Inventory? </a:t>
            </a:r>
          </a:p>
        </p:txBody>
      </p:sp>
      <p:pic>
        <p:nvPicPr>
          <p:cNvPr id="10" name="Picture 2" descr="http://www.dvinfo.net/forum/attachments/what-happens-vegas/20933d1294507924-universal-no-symbol-no1440x1080.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014" y="2140593"/>
            <a:ext cx="7215202" cy="441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75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C:\Documents and Settings\Denny\Desktop\MW_Charts_Page_5.jpg"/>
          <p:cNvPicPr>
            <a:picLocks noChangeAspect="1" noChangeArrowheads="1"/>
          </p:cNvPicPr>
          <p:nvPr/>
        </p:nvPicPr>
        <p:blipFill>
          <a:blip r:embed="rId3">
            <a:extLst>
              <a:ext uri="{28A0092B-C50C-407E-A947-70E740481C1C}">
                <a14:useLocalDpi xmlns:a14="http://schemas.microsoft.com/office/drawing/2010/main" val="0"/>
              </a:ext>
            </a:extLst>
          </a:blip>
          <a:srcRect l="5141" t="8527" r="5141" b="4477"/>
          <a:stretch>
            <a:fillRect/>
          </a:stretch>
        </p:blipFill>
        <p:spPr bwMode="auto">
          <a:xfrm>
            <a:off x="0" y="0"/>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1"/>
          <p:cNvSpPr>
            <a:spLocks noChangeArrowheads="1"/>
          </p:cNvSpPr>
          <p:nvPr/>
        </p:nvSpPr>
        <p:spPr bwMode="auto">
          <a:xfrm>
            <a:off x="6191250" y="3590925"/>
            <a:ext cx="2495550" cy="9144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fontAlgn="base">
              <a:spcBef>
                <a:spcPct val="50000"/>
              </a:spcBef>
              <a:spcAft>
                <a:spcPct val="0"/>
              </a:spcAft>
            </a:pPr>
            <a:endParaRPr lang="en-US">
              <a:solidFill>
                <a:srgbClr val="FFFFFF"/>
              </a:solidFill>
              <a:latin typeface="Arial Black" pitchFamily="34" charset="0"/>
              <a:cs typeface="Arial" charset="0"/>
            </a:endParaRPr>
          </a:p>
        </p:txBody>
      </p:sp>
      <p:cxnSp>
        <p:nvCxnSpPr>
          <p:cNvPr id="3" name="Straight Arrow Connector 2"/>
          <p:cNvCxnSpPr/>
          <p:nvPr/>
        </p:nvCxnSpPr>
        <p:spPr bwMode="auto">
          <a:xfrm flipV="1">
            <a:off x="2719449" y="1579418"/>
            <a:ext cx="2149434" cy="1845613"/>
          </a:xfrm>
          <a:prstGeom prst="straightConnector1">
            <a:avLst/>
          </a:prstGeom>
          <a:noFill/>
          <a:ln w="57150" cap="flat" cmpd="sng" algn="ctr">
            <a:solidFill>
              <a:srgbClr val="FF0000"/>
            </a:solidFill>
            <a:prstDash val="solid"/>
            <a:round/>
            <a:headEnd type="none" w="med" len="med"/>
            <a:tailEnd type="arrow"/>
          </a:ln>
          <a:effectLst/>
        </p:spPr>
      </p:cxnSp>
      <p:sp>
        <p:nvSpPr>
          <p:cNvPr id="4" name="TextBox 3"/>
          <p:cNvSpPr txBox="1"/>
          <p:nvPr/>
        </p:nvSpPr>
        <p:spPr>
          <a:xfrm rot="19064760">
            <a:off x="2313216" y="2112436"/>
            <a:ext cx="2356725" cy="400110"/>
          </a:xfrm>
          <a:prstGeom prst="rect">
            <a:avLst/>
          </a:prstGeom>
          <a:noFill/>
        </p:spPr>
        <p:txBody>
          <a:bodyPr wrap="square" rtlCol="0">
            <a:spAutoFit/>
          </a:bodyPr>
          <a:lstStyle/>
          <a:p>
            <a:pPr defTabSz="457200"/>
            <a:r>
              <a:rPr lang="en-US" sz="2000" dirty="0">
                <a:solidFill>
                  <a:srgbClr val="000000"/>
                </a:solidFill>
                <a:latin typeface="Arial"/>
              </a:rPr>
              <a:t>Prices Increasing</a:t>
            </a:r>
          </a:p>
        </p:txBody>
      </p:sp>
      <p:sp>
        <p:nvSpPr>
          <p:cNvPr id="5" name="TextBox 4"/>
          <p:cNvSpPr txBox="1"/>
          <p:nvPr/>
        </p:nvSpPr>
        <p:spPr>
          <a:xfrm rot="19999523">
            <a:off x="3313216" y="2208841"/>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Tree>
    <p:extLst>
      <p:ext uri="{BB962C8B-B14F-4D97-AF65-F5344CB8AC3E}">
        <p14:creationId xmlns:p14="http://schemas.microsoft.com/office/powerpoint/2010/main" val="3846184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C:\Documents and Settings\Denny\Desktop\MW_Charts_Page_5.jpg"/>
          <p:cNvPicPr>
            <a:picLocks noChangeAspect="1" noChangeArrowheads="1"/>
          </p:cNvPicPr>
          <p:nvPr/>
        </p:nvPicPr>
        <p:blipFill>
          <a:blip r:embed="rId3">
            <a:extLst>
              <a:ext uri="{28A0092B-C50C-407E-A947-70E740481C1C}">
                <a14:useLocalDpi xmlns:a14="http://schemas.microsoft.com/office/drawing/2010/main" val="0"/>
              </a:ext>
            </a:extLst>
          </a:blip>
          <a:srcRect l="5141" t="8527" r="5141" b="4477"/>
          <a:stretch>
            <a:fillRect/>
          </a:stretch>
        </p:blipFill>
        <p:spPr bwMode="auto">
          <a:xfrm>
            <a:off x="0" y="0"/>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1"/>
          <p:cNvSpPr>
            <a:spLocks noChangeArrowheads="1"/>
          </p:cNvSpPr>
          <p:nvPr/>
        </p:nvSpPr>
        <p:spPr bwMode="auto">
          <a:xfrm>
            <a:off x="6191250" y="3590925"/>
            <a:ext cx="2495550" cy="9144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nchor="ctr" anchorCtr="1"/>
          <a:lstStyle/>
          <a:p>
            <a:pPr algn="ctr" fontAlgn="base">
              <a:spcBef>
                <a:spcPct val="50000"/>
              </a:spcBef>
              <a:spcAft>
                <a:spcPct val="0"/>
              </a:spcAft>
            </a:pPr>
            <a:endParaRPr lang="en-US">
              <a:solidFill>
                <a:srgbClr val="FFFFFF"/>
              </a:solidFill>
              <a:latin typeface="Arial Black" pitchFamily="34" charset="0"/>
              <a:cs typeface="Arial" charset="0"/>
            </a:endParaRPr>
          </a:p>
        </p:txBody>
      </p:sp>
      <p:cxnSp>
        <p:nvCxnSpPr>
          <p:cNvPr id="3" name="Straight Arrow Connector 2"/>
          <p:cNvCxnSpPr/>
          <p:nvPr/>
        </p:nvCxnSpPr>
        <p:spPr bwMode="auto">
          <a:xfrm flipV="1">
            <a:off x="2195121" y="3044659"/>
            <a:ext cx="2661887" cy="1460666"/>
          </a:xfrm>
          <a:prstGeom prst="straightConnector1">
            <a:avLst/>
          </a:prstGeom>
          <a:noFill/>
          <a:ln w="57150" cap="flat" cmpd="sng" algn="ctr">
            <a:solidFill>
              <a:srgbClr val="FF0000"/>
            </a:solidFill>
            <a:prstDash val="solid"/>
            <a:round/>
            <a:headEnd type="none" w="med" len="med"/>
            <a:tailEnd type="arrow"/>
          </a:ln>
          <a:effectLst/>
        </p:spPr>
      </p:cxnSp>
      <p:sp>
        <p:nvSpPr>
          <p:cNvPr id="4" name="TextBox 3"/>
          <p:cNvSpPr txBox="1"/>
          <p:nvPr/>
        </p:nvSpPr>
        <p:spPr>
          <a:xfrm rot="19792793">
            <a:off x="1615451" y="2752133"/>
            <a:ext cx="3062945" cy="400110"/>
          </a:xfrm>
          <a:prstGeom prst="rect">
            <a:avLst/>
          </a:prstGeom>
          <a:noFill/>
        </p:spPr>
        <p:txBody>
          <a:bodyPr wrap="square" rtlCol="0">
            <a:spAutoFit/>
          </a:bodyPr>
          <a:lstStyle/>
          <a:p>
            <a:pPr defTabSz="457200"/>
            <a:r>
              <a:rPr lang="en-US" sz="2000" dirty="0">
                <a:solidFill>
                  <a:srgbClr val="000000"/>
                </a:solidFill>
                <a:latin typeface="Arial"/>
              </a:rPr>
              <a:t>SALES INCREASING</a:t>
            </a:r>
          </a:p>
        </p:txBody>
      </p:sp>
      <p:sp>
        <p:nvSpPr>
          <p:cNvPr id="5" name="TextBox 4"/>
          <p:cNvSpPr txBox="1"/>
          <p:nvPr/>
        </p:nvSpPr>
        <p:spPr>
          <a:xfrm rot="19999523">
            <a:off x="3368191" y="2436763"/>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Tree>
    <p:extLst>
      <p:ext uri="{BB962C8B-B14F-4D97-AF65-F5344CB8AC3E}">
        <p14:creationId xmlns:p14="http://schemas.microsoft.com/office/powerpoint/2010/main" val="1135755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Documents and Settings\Denny\Desktop\MW_Charts_Page_3.jpg"/>
          <p:cNvPicPr>
            <a:picLocks noChangeAspect="1" noChangeArrowheads="1"/>
          </p:cNvPicPr>
          <p:nvPr/>
        </p:nvPicPr>
        <p:blipFill>
          <a:blip r:embed="rId3">
            <a:extLst>
              <a:ext uri="{28A0092B-C50C-407E-A947-70E740481C1C}">
                <a14:useLocalDpi xmlns:a14="http://schemas.microsoft.com/office/drawing/2010/main" val="0"/>
              </a:ext>
            </a:extLst>
          </a:blip>
          <a:srcRect l="5482" t="8182" r="5670" b="5424"/>
          <a:stretch>
            <a:fillRect/>
          </a:stretch>
        </p:blipFill>
        <p:spPr bwMode="auto">
          <a:xfrm>
            <a:off x="-2231" y="0"/>
            <a:ext cx="9128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p:cNvCxnSpPr/>
          <p:nvPr/>
        </p:nvCxnSpPr>
        <p:spPr bwMode="auto">
          <a:xfrm>
            <a:off x="1501254" y="4019264"/>
            <a:ext cx="1255594" cy="771099"/>
          </a:xfrm>
          <a:prstGeom prst="straightConnector1">
            <a:avLst/>
          </a:prstGeom>
          <a:noFill/>
          <a:ln w="57150" cap="flat" cmpd="sng" algn="ctr">
            <a:solidFill>
              <a:srgbClr val="FF0000"/>
            </a:solidFill>
            <a:prstDash val="solid"/>
            <a:round/>
            <a:headEnd type="none" w="med" len="med"/>
            <a:tailEnd type="arrow"/>
          </a:ln>
          <a:effectLst/>
        </p:spPr>
      </p:cxnSp>
      <p:sp>
        <p:nvSpPr>
          <p:cNvPr id="13" name="TextBox 12"/>
          <p:cNvSpPr txBox="1"/>
          <p:nvPr/>
        </p:nvSpPr>
        <p:spPr>
          <a:xfrm rot="19999523">
            <a:off x="2535663" y="1836251"/>
            <a:ext cx="5664529" cy="2308324"/>
          </a:xfrm>
          <a:prstGeom prst="rect">
            <a:avLst/>
          </a:prstGeom>
          <a:noFill/>
        </p:spPr>
        <p:txBody>
          <a:bodyPr wrap="square" rtlCol="0">
            <a:spAutoFit/>
          </a:bodyPr>
          <a:lstStyle/>
          <a:p>
            <a:pPr algn="ctr" defTabSz="457200"/>
            <a:r>
              <a:rPr lang="en-US" sz="7200" dirty="0">
                <a:solidFill>
                  <a:srgbClr val="FF0000"/>
                </a:solidFill>
                <a:latin typeface="Arial"/>
              </a:rPr>
              <a:t>NOT RECOVERY</a:t>
            </a:r>
          </a:p>
        </p:txBody>
      </p:sp>
      <p:sp>
        <p:nvSpPr>
          <p:cNvPr id="5" name="TextBox 4"/>
          <p:cNvSpPr txBox="1"/>
          <p:nvPr/>
        </p:nvSpPr>
        <p:spPr>
          <a:xfrm rot="2025662">
            <a:off x="1098465" y="3953238"/>
            <a:ext cx="2648768" cy="400110"/>
          </a:xfrm>
          <a:prstGeom prst="rect">
            <a:avLst/>
          </a:prstGeom>
          <a:noFill/>
        </p:spPr>
        <p:txBody>
          <a:bodyPr wrap="square" rtlCol="0">
            <a:spAutoFit/>
          </a:bodyPr>
          <a:lstStyle/>
          <a:p>
            <a:pPr defTabSz="457200"/>
            <a:r>
              <a:rPr lang="en-US" sz="2000" dirty="0">
                <a:solidFill>
                  <a:srgbClr val="000000"/>
                </a:solidFill>
                <a:latin typeface="Arial"/>
              </a:rPr>
              <a:t>Inventory Decreasing</a:t>
            </a:r>
          </a:p>
        </p:txBody>
      </p:sp>
    </p:spTree>
    <p:extLst>
      <p:ext uri="{BB962C8B-B14F-4D97-AF65-F5344CB8AC3E}">
        <p14:creationId xmlns:p14="http://schemas.microsoft.com/office/powerpoint/2010/main" val="1524701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pic>
        <p:nvPicPr>
          <p:cNvPr id="34819" name="Snagit_PPTE94B"/>
          <p:cNvPicPr>
            <a:picLocks noChangeAspect="1"/>
          </p:cNvPicPr>
          <p:nvPr/>
        </p:nvPicPr>
        <p:blipFill>
          <a:blip r:embed="rId3">
            <a:extLst>
              <a:ext uri="{28A0092B-C50C-407E-A947-70E740481C1C}">
                <a14:useLocalDpi xmlns:a14="http://schemas.microsoft.com/office/drawing/2010/main" val="0"/>
              </a:ext>
            </a:extLst>
          </a:blip>
          <a:srcRect l="5128" t="21638" r="6599" b="21638"/>
          <a:stretch>
            <a:fillRect/>
          </a:stretch>
        </p:blipFill>
        <p:spPr bwMode="auto">
          <a:xfrm>
            <a:off x="88900" y="0"/>
            <a:ext cx="8001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4360863" y="2160588"/>
            <a:ext cx="3268662" cy="3268662"/>
          </a:xfrm>
          <a:prstGeom prst="ellipse">
            <a:avLst/>
          </a:prstGeom>
          <a:solidFill>
            <a:srgbClr val="4F81BD">
              <a:alpha val="25098"/>
            </a:srgbClr>
          </a:solid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a:solidFill>
                <a:srgbClr val="FFFFFF"/>
              </a:solidFill>
            </a:endParaRPr>
          </a:p>
        </p:txBody>
      </p:sp>
      <p:pic>
        <p:nvPicPr>
          <p:cNvPr id="2" name="Picture 1"/>
          <p:cNvPicPr>
            <a:picLocks noChangeAspect="1"/>
          </p:cNvPicPr>
          <p:nvPr/>
        </p:nvPicPr>
        <p:blipFill rotWithShape="1">
          <a:blip r:embed="rId4"/>
          <a:srcRect l="15497" t="17470"/>
          <a:stretch/>
        </p:blipFill>
        <p:spPr>
          <a:xfrm>
            <a:off x="3585765" y="2095500"/>
            <a:ext cx="2029848" cy="3175000"/>
          </a:xfrm>
          <a:prstGeom prst="rect">
            <a:avLst/>
          </a:prstGeom>
          <a:scene3d>
            <a:camera prst="perspectiveFront" fov="2100000">
              <a:rot lat="0" lon="8580000" rev="0"/>
            </a:camera>
            <a:lightRig rig="threePt" dir="t"/>
          </a:scene3d>
        </p:spPr>
      </p:pic>
    </p:spTree>
    <p:extLst>
      <p:ext uri="{BB962C8B-B14F-4D97-AF65-F5344CB8AC3E}">
        <p14:creationId xmlns:p14="http://schemas.microsoft.com/office/powerpoint/2010/main" val="2186635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grimes\Dropbox\Camera Uploads\2013-01-19 10.29.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43" y="2172938"/>
            <a:ext cx="3781571" cy="42731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5225123" y="1903997"/>
            <a:ext cx="3157458" cy="4571999"/>
          </a:xfrm>
          <a:prstGeom prst="rect">
            <a:avLst/>
          </a:prstGeom>
        </p:spPr>
      </p:pic>
      <p:sp>
        <p:nvSpPr>
          <p:cNvPr id="6" name="TextBox 5"/>
          <p:cNvSpPr txBox="1"/>
          <p:nvPr/>
        </p:nvSpPr>
        <p:spPr>
          <a:xfrm>
            <a:off x="1163884" y="924684"/>
            <a:ext cx="6596678" cy="1015663"/>
          </a:xfrm>
          <a:prstGeom prst="rect">
            <a:avLst/>
          </a:prstGeom>
          <a:noFill/>
        </p:spPr>
        <p:txBody>
          <a:bodyPr wrap="none" rtlCol="0">
            <a:spAutoFit/>
          </a:bodyPr>
          <a:lstStyle/>
          <a:p>
            <a:pPr defTabSz="457200"/>
            <a:r>
              <a:rPr lang="en-US" sz="6000" dirty="0" err="1">
                <a:solidFill>
                  <a:srgbClr val="000000"/>
                </a:solidFill>
              </a:rPr>
              <a:t>Lohan</a:t>
            </a:r>
            <a:r>
              <a:rPr lang="en-US" sz="6000" dirty="0">
                <a:solidFill>
                  <a:srgbClr val="000000"/>
                </a:solidFill>
              </a:rPr>
              <a:t> to Bullock</a:t>
            </a:r>
            <a:endParaRPr lang="en-US" sz="6000" dirty="0">
              <a:solidFill>
                <a:srgbClr val="000000"/>
              </a:solidFill>
            </a:endParaRPr>
          </a:p>
        </p:txBody>
      </p:sp>
      <p:sp>
        <p:nvSpPr>
          <p:cNvPr id="7" name="TextBox 6"/>
          <p:cNvSpPr txBox="1"/>
          <p:nvPr/>
        </p:nvSpPr>
        <p:spPr>
          <a:xfrm>
            <a:off x="4962273" y="298824"/>
            <a:ext cx="2808941" cy="461665"/>
          </a:xfrm>
          <a:prstGeom prst="rect">
            <a:avLst/>
          </a:prstGeom>
          <a:noFill/>
        </p:spPr>
        <p:txBody>
          <a:bodyPr wrap="square" rtlCol="0">
            <a:spAutoFit/>
          </a:bodyPr>
          <a:lstStyle/>
          <a:p>
            <a:pPr defTabSz="457200"/>
            <a:r>
              <a:rPr lang="en-US" sz="2400" dirty="0">
                <a:solidFill>
                  <a:srgbClr val="FFFFFF"/>
                </a:solidFill>
              </a:rPr>
              <a:t>True Recovery</a:t>
            </a:r>
            <a:endParaRPr lang="en-US" sz="2400" dirty="0">
              <a:solidFill>
                <a:srgbClr val="FFFFFF"/>
              </a:solidFill>
            </a:endParaRPr>
          </a:p>
        </p:txBody>
      </p:sp>
    </p:spTree>
    <p:extLst>
      <p:ext uri="{BB962C8B-B14F-4D97-AF65-F5344CB8AC3E}">
        <p14:creationId xmlns:p14="http://schemas.microsoft.com/office/powerpoint/2010/main" val="10992007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0707" y="910080"/>
            <a:ext cx="8190163" cy="1015663"/>
          </a:xfrm>
          <a:prstGeom prst="rect">
            <a:avLst/>
          </a:prstGeom>
          <a:noFill/>
        </p:spPr>
        <p:txBody>
          <a:bodyPr wrap="none" rtlCol="0">
            <a:spAutoFit/>
          </a:bodyPr>
          <a:lstStyle/>
          <a:p>
            <a:pPr defTabSz="457200"/>
            <a:r>
              <a:rPr lang="en-US" sz="6000" dirty="0">
                <a:solidFill>
                  <a:srgbClr val="000000"/>
                </a:solidFill>
              </a:rPr>
              <a:t>Irrational to Rational</a:t>
            </a:r>
            <a:endParaRPr lang="en-US" sz="6000" dirty="0">
              <a:solidFill>
                <a:srgbClr val="000000"/>
              </a:solidFill>
            </a:endParaRPr>
          </a:p>
        </p:txBody>
      </p:sp>
      <p:pic>
        <p:nvPicPr>
          <p:cNvPr id="4" name="Picture 2" descr="C:\Users\dgrimes\Dropbox\Camera Uploads\2013-01-19 10.29.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943" y="2172938"/>
            <a:ext cx="3781571" cy="42731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5225123" y="1903997"/>
            <a:ext cx="3157458" cy="4571999"/>
          </a:xfrm>
          <a:prstGeom prst="rect">
            <a:avLst/>
          </a:prstGeom>
        </p:spPr>
      </p:pic>
    </p:spTree>
    <p:extLst>
      <p:ext uri="{BB962C8B-B14F-4D97-AF65-F5344CB8AC3E}">
        <p14:creationId xmlns:p14="http://schemas.microsoft.com/office/powerpoint/2010/main" val="30869176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2" descr="grimes background.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title" idx="4294967295"/>
          </p:nvPr>
        </p:nvSpPr>
        <p:spPr>
          <a:xfrm>
            <a:off x="0" y="0"/>
            <a:ext cx="9144000" cy="685800"/>
          </a:xfrm>
        </p:spPr>
        <p:txBody>
          <a:bodyPr lIns="91430" tIns="45714" rIns="91430" bIns="45714"/>
          <a:lstStyle/>
          <a:p>
            <a:pPr>
              <a:lnSpc>
                <a:spcPct val="85000"/>
              </a:lnSpc>
              <a:defRPr/>
            </a:pPr>
            <a:r>
              <a:rPr lang="en-US" sz="4000" b="1" dirty="0">
                <a:solidFill>
                  <a:schemeClr val="bg1"/>
                </a:solidFill>
                <a:latin typeface="Tahoma" charset="0"/>
                <a:ea typeface="+mj-ea"/>
                <a:cs typeface="+mj-cs"/>
              </a:rPr>
              <a:t>Road Map of Market Recovery</a:t>
            </a:r>
          </a:p>
        </p:txBody>
      </p:sp>
      <p:sp>
        <p:nvSpPr>
          <p:cNvPr id="106500" name="Text Box 5"/>
          <p:cNvSpPr txBox="1">
            <a:spLocks noChangeArrowheads="1"/>
          </p:cNvSpPr>
          <p:nvPr/>
        </p:nvSpPr>
        <p:spPr bwMode="auto">
          <a:xfrm rot="-541665">
            <a:off x="196850" y="3271838"/>
            <a:ext cx="18796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Growth</a:t>
            </a:r>
          </a:p>
        </p:txBody>
      </p:sp>
      <p:sp>
        <p:nvSpPr>
          <p:cNvPr id="106501" name="Text Box 7"/>
          <p:cNvSpPr txBox="1">
            <a:spLocks noChangeArrowheads="1"/>
          </p:cNvSpPr>
          <p:nvPr/>
        </p:nvSpPr>
        <p:spPr bwMode="auto">
          <a:xfrm rot="-3089047">
            <a:off x="1669256" y="1759744"/>
            <a:ext cx="18843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a:solidFill>
                  <a:srgbClr val="000000"/>
                </a:solidFill>
                <a:latin typeface="Arial Narrow" pitchFamily="34" charset="0"/>
              </a:rPr>
              <a:t>Irrational</a:t>
            </a:r>
          </a:p>
          <a:p>
            <a:pPr algn="ctr" fontAlgn="base">
              <a:lnSpc>
                <a:spcPct val="90000"/>
              </a:lnSpc>
              <a:spcBef>
                <a:spcPct val="0"/>
              </a:spcBef>
              <a:spcAft>
                <a:spcPct val="0"/>
              </a:spcAft>
            </a:pPr>
            <a:r>
              <a:rPr lang="en-US" sz="2800" b="1">
                <a:solidFill>
                  <a:srgbClr val="000000"/>
                </a:solidFill>
                <a:latin typeface="Arial Narrow" pitchFamily="34" charset="0"/>
              </a:rPr>
              <a:t>Growth</a:t>
            </a:r>
          </a:p>
          <a:p>
            <a:pPr algn="ctr" fontAlgn="base">
              <a:lnSpc>
                <a:spcPct val="90000"/>
              </a:lnSpc>
              <a:spcBef>
                <a:spcPct val="0"/>
              </a:spcBef>
              <a:spcAft>
                <a:spcPct val="0"/>
              </a:spcAft>
            </a:pPr>
            <a:r>
              <a:rPr lang="en-US" b="1">
                <a:solidFill>
                  <a:srgbClr val="000000"/>
                </a:solidFill>
                <a:latin typeface="Arial Narrow" pitchFamily="34" charset="0"/>
              </a:rPr>
              <a:t>2004 - 2005</a:t>
            </a:r>
          </a:p>
        </p:txBody>
      </p:sp>
      <p:sp>
        <p:nvSpPr>
          <p:cNvPr id="106502" name="Text Box 10"/>
          <p:cNvSpPr txBox="1">
            <a:spLocks noChangeArrowheads="1"/>
          </p:cNvSpPr>
          <p:nvPr/>
        </p:nvSpPr>
        <p:spPr bwMode="auto">
          <a:xfrm rot="4142831">
            <a:off x="4125119" y="1970881"/>
            <a:ext cx="26114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dirty="0">
                <a:solidFill>
                  <a:srgbClr val="000000"/>
                </a:solidFill>
                <a:latin typeface="Arial Narrow" pitchFamily="34" charset="0"/>
              </a:rPr>
              <a:t>Irrational</a:t>
            </a:r>
          </a:p>
          <a:p>
            <a:pPr algn="ctr" fontAlgn="base">
              <a:lnSpc>
                <a:spcPct val="90000"/>
              </a:lnSpc>
              <a:spcBef>
                <a:spcPct val="0"/>
              </a:spcBef>
              <a:spcAft>
                <a:spcPct val="0"/>
              </a:spcAft>
            </a:pPr>
            <a:r>
              <a:rPr lang="en-US" sz="2800" b="1" dirty="0">
                <a:solidFill>
                  <a:srgbClr val="000000"/>
                </a:solidFill>
                <a:latin typeface="Arial Narrow" pitchFamily="34" charset="0"/>
              </a:rPr>
              <a:t>Decline</a:t>
            </a:r>
          </a:p>
          <a:p>
            <a:pPr algn="ctr" fontAlgn="base">
              <a:lnSpc>
                <a:spcPct val="90000"/>
              </a:lnSpc>
              <a:spcBef>
                <a:spcPct val="0"/>
              </a:spcBef>
              <a:spcAft>
                <a:spcPct val="0"/>
              </a:spcAft>
            </a:pPr>
            <a:r>
              <a:rPr lang="en-US" b="1" dirty="0">
                <a:solidFill>
                  <a:srgbClr val="000000"/>
                </a:solidFill>
                <a:latin typeface="Arial Narrow" pitchFamily="34" charset="0"/>
              </a:rPr>
              <a:t>2006 - </a:t>
            </a:r>
            <a:r>
              <a:rPr lang="en-US" b="1" dirty="0" smtClean="0">
                <a:solidFill>
                  <a:srgbClr val="000000"/>
                </a:solidFill>
                <a:latin typeface="Arial Narrow" pitchFamily="34" charset="0"/>
              </a:rPr>
              <a:t>2009</a:t>
            </a:r>
            <a:endParaRPr lang="en-US" b="1" dirty="0">
              <a:solidFill>
                <a:srgbClr val="000000"/>
              </a:solidFill>
              <a:latin typeface="Arial Narrow" pitchFamily="34" charset="0"/>
            </a:endParaRPr>
          </a:p>
        </p:txBody>
      </p:sp>
      <p:sp>
        <p:nvSpPr>
          <p:cNvPr id="106503" name="Text Box 18"/>
          <p:cNvSpPr txBox="1">
            <a:spLocks noChangeArrowheads="1"/>
          </p:cNvSpPr>
          <p:nvPr/>
        </p:nvSpPr>
        <p:spPr bwMode="auto">
          <a:xfrm rot="-741227">
            <a:off x="6232525" y="2730500"/>
            <a:ext cx="261143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ct val="90000"/>
              </a:lnSpc>
              <a:spcBef>
                <a:spcPct val="0"/>
              </a:spcBef>
              <a:spcAft>
                <a:spcPct val="0"/>
              </a:spcAft>
            </a:pPr>
            <a:r>
              <a:rPr lang="en-US" sz="2800" b="1">
                <a:solidFill>
                  <a:srgbClr val="000000"/>
                </a:solidFill>
                <a:latin typeface="Arial Narrow" pitchFamily="34" charset="0"/>
              </a:rPr>
              <a:t>Rational</a:t>
            </a:r>
          </a:p>
          <a:p>
            <a:pPr algn="ctr" fontAlgn="base">
              <a:lnSpc>
                <a:spcPct val="90000"/>
              </a:lnSpc>
              <a:spcBef>
                <a:spcPct val="0"/>
              </a:spcBef>
              <a:spcAft>
                <a:spcPct val="0"/>
              </a:spcAft>
            </a:pPr>
            <a:r>
              <a:rPr lang="en-US" sz="2800" b="1">
                <a:solidFill>
                  <a:srgbClr val="000000"/>
                </a:solidFill>
                <a:latin typeface="Arial Narrow" pitchFamily="34" charset="0"/>
              </a:rPr>
              <a:t>Growth</a:t>
            </a:r>
          </a:p>
        </p:txBody>
      </p:sp>
      <p:sp>
        <p:nvSpPr>
          <p:cNvPr id="21512" name="Freeform 14"/>
          <p:cNvSpPr>
            <a:spLocks noChangeArrowheads="1"/>
          </p:cNvSpPr>
          <p:nvPr/>
        </p:nvSpPr>
        <p:spPr bwMode="auto">
          <a:xfrm>
            <a:off x="330200" y="1558925"/>
            <a:ext cx="8259763" cy="3394075"/>
          </a:xfrm>
          <a:custGeom>
            <a:avLst/>
            <a:gdLst>
              <a:gd name="T0" fmla="*/ 0 w 8260080"/>
              <a:gd name="T1" fmla="*/ 2764077 h 3393440"/>
              <a:gd name="T2" fmla="*/ 1843614 w 8260080"/>
              <a:gd name="T3" fmla="*/ 2382656 h 3393440"/>
              <a:gd name="T4" fmla="*/ 2925408 w 8260080"/>
              <a:gd name="T5" fmla="*/ 1375682 h 3393440"/>
              <a:gd name="T6" fmla="*/ 3870066 w 8260080"/>
              <a:gd name="T7" fmla="*/ 277172 h 3393440"/>
              <a:gd name="T8" fmla="*/ 5073746 w 8260080"/>
              <a:gd name="T9" fmla="*/ 3038709 h 3393440"/>
              <a:gd name="T10" fmla="*/ 6048888 w 8260080"/>
              <a:gd name="T11" fmla="*/ 2428425 h 3393440"/>
              <a:gd name="T12" fmla="*/ 8258163 w 8260080"/>
              <a:gd name="T13" fmla="*/ 1970710 h 3393440"/>
              <a:gd name="T14" fmla="*/ 0 60000 65536"/>
              <a:gd name="T15" fmla="*/ 0 60000 65536"/>
              <a:gd name="T16" fmla="*/ 0 60000 65536"/>
              <a:gd name="T17" fmla="*/ 0 60000 65536"/>
              <a:gd name="T18" fmla="*/ 0 60000 65536"/>
              <a:gd name="T19" fmla="*/ 0 60000 65536"/>
              <a:gd name="T20" fmla="*/ 0 60000 65536"/>
              <a:gd name="T21" fmla="*/ 0 w 8260080"/>
              <a:gd name="T22" fmla="*/ 0 h 3393440"/>
              <a:gd name="T23" fmla="*/ 8260080 w 8260080"/>
              <a:gd name="T24" fmla="*/ 3393440 h 3393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60080" h="3393440">
                <a:moveTo>
                  <a:pt x="0" y="2760980"/>
                </a:moveTo>
                <a:cubicBezTo>
                  <a:pt x="678180" y="2686050"/>
                  <a:pt x="1356360" y="2611120"/>
                  <a:pt x="1844040" y="2379980"/>
                </a:cubicBezTo>
                <a:cubicBezTo>
                  <a:pt x="2331720" y="2148840"/>
                  <a:pt x="2588260" y="1724660"/>
                  <a:pt x="2926080" y="1374140"/>
                </a:cubicBezTo>
                <a:cubicBezTo>
                  <a:pt x="3263900" y="1023620"/>
                  <a:pt x="3512820" y="0"/>
                  <a:pt x="3870960" y="276860"/>
                </a:cubicBezTo>
                <a:cubicBezTo>
                  <a:pt x="4229100" y="553720"/>
                  <a:pt x="4711700" y="2677160"/>
                  <a:pt x="5074920" y="3035300"/>
                </a:cubicBezTo>
                <a:cubicBezTo>
                  <a:pt x="5438140" y="3393440"/>
                  <a:pt x="5783580" y="2705100"/>
                  <a:pt x="6050280" y="2425700"/>
                </a:cubicBezTo>
                <a:cubicBezTo>
                  <a:pt x="8100060" y="2039620"/>
                  <a:pt x="8216900" y="1993900"/>
                  <a:pt x="8260080" y="1968500"/>
                </a:cubicBezTo>
              </a:path>
            </a:pathLst>
          </a:custGeom>
          <a:noFill/>
          <a:ln w="2286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grpSp>
        <p:nvGrpSpPr>
          <p:cNvPr id="2" name="Group 19"/>
          <p:cNvGrpSpPr>
            <a:grpSpLocks/>
          </p:cNvGrpSpPr>
          <p:nvPr/>
        </p:nvGrpSpPr>
        <p:grpSpPr bwMode="auto">
          <a:xfrm>
            <a:off x="1473200" y="3894138"/>
            <a:ext cx="5321300" cy="979487"/>
            <a:chOff x="1417638" y="4968875"/>
            <a:chExt cx="5321300" cy="979488"/>
          </a:xfrm>
        </p:grpSpPr>
        <p:cxnSp>
          <p:nvCxnSpPr>
            <p:cNvPr id="21514" name="Straight Connector 16"/>
            <p:cNvCxnSpPr>
              <a:cxnSpLocks noChangeShapeType="1"/>
            </p:cNvCxnSpPr>
            <p:nvPr/>
          </p:nvCxnSpPr>
          <p:spPr bwMode="auto">
            <a:xfrm flipV="1">
              <a:off x="1417638" y="4968875"/>
              <a:ext cx="5321300" cy="228600"/>
            </a:xfrm>
            <a:prstGeom prst="line">
              <a:avLst/>
            </a:prstGeom>
            <a:noFill/>
            <a:ln w="76200" algn="ctr">
              <a:solidFill>
                <a:srgbClr val="E13E38"/>
              </a:solidFill>
              <a:prstDash val="dash"/>
              <a:round/>
              <a:headEnd/>
              <a:tailEnd/>
            </a:ln>
            <a:extLst>
              <a:ext uri="{909E8E84-426E-40DD-AFC4-6F175D3DCCD1}">
                <a14:hiddenFill xmlns:a14="http://schemas.microsoft.com/office/drawing/2010/main">
                  <a:noFill/>
                </a14:hiddenFill>
              </a:ext>
            </a:extLst>
          </p:spPr>
        </p:cxnSp>
        <p:sp>
          <p:nvSpPr>
            <p:cNvPr id="21515" name="Text Box 5"/>
            <p:cNvSpPr txBox="1">
              <a:spLocks noChangeArrowheads="1"/>
            </p:cNvSpPr>
            <p:nvPr/>
          </p:nvSpPr>
          <p:spPr bwMode="auto">
            <a:xfrm rot="-120000">
              <a:off x="2214563" y="5094288"/>
              <a:ext cx="2997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Market (Real Value)</a:t>
              </a:r>
            </a:p>
          </p:txBody>
        </p:sp>
      </p:grpSp>
      <p:sp>
        <p:nvSpPr>
          <p:cNvPr id="18" name="Freeform 14"/>
          <p:cNvSpPr>
            <a:spLocks noChangeArrowheads="1"/>
          </p:cNvSpPr>
          <p:nvPr/>
        </p:nvSpPr>
        <p:spPr bwMode="auto">
          <a:xfrm>
            <a:off x="4200525" y="1835150"/>
            <a:ext cx="1204913" cy="2759075"/>
          </a:xfrm>
          <a:custGeom>
            <a:avLst/>
            <a:gdLst>
              <a:gd name="T0" fmla="*/ 0 w 1203960"/>
              <a:gd name="T1" fmla="*/ 0 h 2758440"/>
              <a:gd name="T2" fmla="*/ 1208684 w 1203960"/>
              <a:gd name="T3" fmla="*/ 2762130 h 2758440"/>
              <a:gd name="T4" fmla="*/ 0 60000 65536"/>
              <a:gd name="T5" fmla="*/ 0 60000 65536"/>
              <a:gd name="T6" fmla="*/ 0 w 1203960"/>
              <a:gd name="T7" fmla="*/ 0 h 2758440"/>
              <a:gd name="T8" fmla="*/ 1203960 w 1203960"/>
              <a:gd name="T9" fmla="*/ 2758440 h 2758440"/>
            </a:gdLst>
            <a:ahLst/>
            <a:cxnLst>
              <a:cxn ang="T4">
                <a:pos x="T0" y="T1"/>
              </a:cxn>
              <a:cxn ang="T5">
                <a:pos x="T2" y="T3"/>
              </a:cxn>
            </a:cxnLst>
            <a:rect l="T6" t="T7" r="T8" b="T9"/>
            <a:pathLst>
              <a:path w="1203960" h="2758440">
                <a:moveTo>
                  <a:pt x="0" y="0"/>
                </a:moveTo>
                <a:cubicBezTo>
                  <a:pt x="358140" y="276860"/>
                  <a:pt x="840740" y="2400300"/>
                  <a:pt x="1203960" y="2758440"/>
                </a:cubicBezTo>
              </a:path>
            </a:pathLst>
          </a:custGeom>
          <a:noFill/>
          <a:ln w="2286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19" name="Freeform 14"/>
          <p:cNvSpPr>
            <a:spLocks noChangeArrowheads="1"/>
          </p:cNvSpPr>
          <p:nvPr/>
        </p:nvSpPr>
        <p:spPr bwMode="auto">
          <a:xfrm>
            <a:off x="2174875" y="1558925"/>
            <a:ext cx="2025650" cy="2379663"/>
          </a:xfrm>
          <a:custGeom>
            <a:avLst/>
            <a:gdLst>
              <a:gd name="T0" fmla="*/ 0 w 2026920"/>
              <a:gd name="T1" fmla="*/ 2378835 h 2379980"/>
              <a:gd name="T2" fmla="*/ 1078615 w 2026920"/>
              <a:gd name="T3" fmla="*/ 1373480 h 2379980"/>
              <a:gd name="T4" fmla="*/ 2020500 w 2026920"/>
              <a:gd name="T5" fmla="*/ 276727 h 2379980"/>
              <a:gd name="T6" fmla="*/ 0 60000 65536"/>
              <a:gd name="T7" fmla="*/ 0 60000 65536"/>
              <a:gd name="T8" fmla="*/ 0 60000 65536"/>
              <a:gd name="T9" fmla="*/ 0 w 2026920"/>
              <a:gd name="T10" fmla="*/ 0 h 2379980"/>
              <a:gd name="T11" fmla="*/ 2026920 w 2026920"/>
              <a:gd name="T12" fmla="*/ 2379980 h 2379980"/>
            </a:gdLst>
            <a:ahLst/>
            <a:cxnLst>
              <a:cxn ang="T6">
                <a:pos x="T0" y="T1"/>
              </a:cxn>
              <a:cxn ang="T7">
                <a:pos x="T2" y="T3"/>
              </a:cxn>
              <a:cxn ang="T8">
                <a:pos x="T4" y="T5"/>
              </a:cxn>
            </a:cxnLst>
            <a:rect l="T9" t="T10" r="T11" b="T12"/>
            <a:pathLst>
              <a:path w="2026920" h="2379980">
                <a:moveTo>
                  <a:pt x="0" y="2379980"/>
                </a:moveTo>
                <a:cubicBezTo>
                  <a:pt x="487680" y="2148840"/>
                  <a:pt x="744220" y="1724660"/>
                  <a:pt x="1082040" y="1374140"/>
                </a:cubicBezTo>
                <a:cubicBezTo>
                  <a:pt x="1419860" y="1023620"/>
                  <a:pt x="1668780" y="0"/>
                  <a:pt x="2026920" y="276860"/>
                </a:cubicBezTo>
              </a:path>
            </a:pathLst>
          </a:custGeom>
          <a:noFill/>
          <a:ln w="228600" algn="ctr">
            <a:solidFill>
              <a:srgbClr val="FFCC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21520" name="Line 15"/>
          <p:cNvSpPr>
            <a:spLocks noChangeShapeType="1"/>
          </p:cNvSpPr>
          <p:nvPr/>
        </p:nvSpPr>
        <p:spPr bwMode="auto">
          <a:xfrm flipH="1">
            <a:off x="6227764" y="-1071233"/>
            <a:ext cx="609600" cy="0"/>
          </a:xfrm>
          <a:prstGeom prst="line">
            <a:avLst/>
          </a:prstGeom>
          <a:noFill/>
          <a:ln w="1206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endParaRPr>
          </a:p>
        </p:txBody>
      </p:sp>
      <p:sp>
        <p:nvSpPr>
          <p:cNvPr id="21521" name="Text Box 16"/>
          <p:cNvSpPr txBox="1">
            <a:spLocks noChangeArrowheads="1"/>
          </p:cNvSpPr>
          <p:nvPr/>
        </p:nvSpPr>
        <p:spPr bwMode="auto">
          <a:xfrm>
            <a:off x="381000" y="5486400"/>
            <a:ext cx="49196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1200" dirty="0">
                <a:solidFill>
                  <a:srgbClr val="000000"/>
                </a:solidFill>
                <a:latin typeface="Tahoma" charset="0"/>
              </a:rPr>
              <a:t>© Copyright 2008 Denny Grimes &amp; Company, Inc. All Rights Reserved</a:t>
            </a:r>
          </a:p>
        </p:txBody>
      </p:sp>
    </p:spTree>
    <p:custDataLst>
      <p:tags r:id="rId1"/>
    </p:custDataLst>
    <p:extLst>
      <p:ext uri="{BB962C8B-B14F-4D97-AF65-F5344CB8AC3E}">
        <p14:creationId xmlns:p14="http://schemas.microsoft.com/office/powerpoint/2010/main" val="3288378405"/>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p:cTn id="7" dur="500" fill="hold"/>
                                        <p:tgtEl>
                                          <p:spTgt spid="106500"/>
                                        </p:tgtEl>
                                        <p:attrNameLst>
                                          <p:attrName>ppt_w</p:attrName>
                                        </p:attrNameLst>
                                      </p:cBhvr>
                                      <p:tavLst>
                                        <p:tav tm="0">
                                          <p:val>
                                            <p:fltVal val="0"/>
                                          </p:val>
                                        </p:tav>
                                        <p:tav tm="100000">
                                          <p:val>
                                            <p:strVal val="#ppt_w"/>
                                          </p:val>
                                        </p:tav>
                                      </p:tavLst>
                                    </p:anim>
                                    <p:anim calcmode="lin" valueType="num">
                                      <p:cBhvr>
                                        <p:cTn id="8" dur="500" fill="hold"/>
                                        <p:tgtEl>
                                          <p:spTgt spid="10650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06501"/>
                                        </p:tgtEl>
                                        <p:attrNameLst>
                                          <p:attrName>style.visibility</p:attrName>
                                        </p:attrNameLst>
                                      </p:cBhvr>
                                      <p:to>
                                        <p:strVal val="visible"/>
                                      </p:to>
                                    </p:set>
                                    <p:anim calcmode="lin" valueType="num">
                                      <p:cBhvr>
                                        <p:cTn id="16" dur="500" fill="hold"/>
                                        <p:tgtEl>
                                          <p:spTgt spid="106501"/>
                                        </p:tgtEl>
                                        <p:attrNameLst>
                                          <p:attrName>ppt_w</p:attrName>
                                        </p:attrNameLst>
                                      </p:cBhvr>
                                      <p:tavLst>
                                        <p:tav tm="0">
                                          <p:val>
                                            <p:fltVal val="0"/>
                                          </p:val>
                                        </p:tav>
                                        <p:tav tm="100000">
                                          <p:val>
                                            <p:strVal val="#ppt_w"/>
                                          </p:val>
                                        </p:tav>
                                      </p:tavLst>
                                    </p:anim>
                                    <p:anim calcmode="lin" valueType="num">
                                      <p:cBhvr>
                                        <p:cTn id="17" dur="500" fill="hold"/>
                                        <p:tgtEl>
                                          <p:spTgt spid="106501"/>
                                        </p:tgtEl>
                                        <p:attrNameLst>
                                          <p:attrName>ppt_h</p:attrName>
                                        </p:attrNameLst>
                                      </p:cBhvr>
                                      <p:tavLst>
                                        <p:tav tm="0">
                                          <p:val>
                                            <p:fltVal val="0"/>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par>
                          <p:cTn id="23" fill="hold" nodeType="afterGroup">
                            <p:stCondLst>
                              <p:cond delay="500"/>
                            </p:stCondLst>
                            <p:childTnLst>
                              <p:par>
                                <p:cTn id="24" presetID="23" presetClass="entr" presetSubtype="16" fill="hold" grpId="0" nodeType="afterEffect">
                                  <p:stCondLst>
                                    <p:cond delay="0"/>
                                  </p:stCondLst>
                                  <p:childTnLst>
                                    <p:set>
                                      <p:cBhvr>
                                        <p:cTn id="25" dur="1" fill="hold">
                                          <p:stCondLst>
                                            <p:cond delay="0"/>
                                          </p:stCondLst>
                                        </p:cTn>
                                        <p:tgtEl>
                                          <p:spTgt spid="106502"/>
                                        </p:tgtEl>
                                        <p:attrNameLst>
                                          <p:attrName>style.visibility</p:attrName>
                                        </p:attrNameLst>
                                      </p:cBhvr>
                                      <p:to>
                                        <p:strVal val="visible"/>
                                      </p:to>
                                    </p:set>
                                    <p:anim calcmode="lin" valueType="num">
                                      <p:cBhvr>
                                        <p:cTn id="26" dur="500" fill="hold"/>
                                        <p:tgtEl>
                                          <p:spTgt spid="106502"/>
                                        </p:tgtEl>
                                        <p:attrNameLst>
                                          <p:attrName>ppt_w</p:attrName>
                                        </p:attrNameLst>
                                      </p:cBhvr>
                                      <p:tavLst>
                                        <p:tav tm="0">
                                          <p:val>
                                            <p:fltVal val="0"/>
                                          </p:val>
                                        </p:tav>
                                        <p:tav tm="100000">
                                          <p:val>
                                            <p:strVal val="#ppt_w"/>
                                          </p:val>
                                        </p:tav>
                                      </p:tavLst>
                                    </p:anim>
                                    <p:anim calcmode="lin" valueType="num">
                                      <p:cBhvr>
                                        <p:cTn id="27" dur="500" fill="hold"/>
                                        <p:tgtEl>
                                          <p:spTgt spid="106502"/>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06503"/>
                                        </p:tgtEl>
                                        <p:attrNameLst>
                                          <p:attrName>style.visibility</p:attrName>
                                        </p:attrNameLst>
                                      </p:cBhvr>
                                      <p:to>
                                        <p:strVal val="visible"/>
                                      </p:to>
                                    </p:set>
                                    <p:anim calcmode="lin" valueType="num">
                                      <p:cBhvr>
                                        <p:cTn id="32" dur="500" fill="hold"/>
                                        <p:tgtEl>
                                          <p:spTgt spid="106503"/>
                                        </p:tgtEl>
                                        <p:attrNameLst>
                                          <p:attrName>ppt_w</p:attrName>
                                        </p:attrNameLst>
                                      </p:cBhvr>
                                      <p:tavLst>
                                        <p:tav tm="0">
                                          <p:val>
                                            <p:fltVal val="0"/>
                                          </p:val>
                                        </p:tav>
                                        <p:tav tm="100000">
                                          <p:val>
                                            <p:strVal val="#ppt_w"/>
                                          </p:val>
                                        </p:tav>
                                      </p:tavLst>
                                    </p:anim>
                                    <p:anim calcmode="lin" valueType="num">
                                      <p:cBhvr>
                                        <p:cTn id="33" dur="500" fill="hold"/>
                                        <p:tgtEl>
                                          <p:spTgt spid="1065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1" grpId="0"/>
      <p:bldP spid="106502" grpId="0"/>
      <p:bldP spid="106503" grpId="0"/>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2" descr="grimes background.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title" idx="4294967295"/>
          </p:nvPr>
        </p:nvSpPr>
        <p:spPr>
          <a:xfrm>
            <a:off x="0" y="0"/>
            <a:ext cx="9144000" cy="685800"/>
          </a:xfrm>
        </p:spPr>
        <p:txBody>
          <a:bodyPr lIns="91430" tIns="45714" rIns="91430" bIns="45714"/>
          <a:lstStyle/>
          <a:p>
            <a:pPr>
              <a:lnSpc>
                <a:spcPct val="85000"/>
              </a:lnSpc>
              <a:defRPr/>
            </a:pPr>
            <a:r>
              <a:rPr lang="en-US" sz="4000" b="1" dirty="0">
                <a:solidFill>
                  <a:schemeClr val="bg1"/>
                </a:solidFill>
                <a:latin typeface="Tahoma" charset="0"/>
                <a:ea typeface="+mj-ea"/>
                <a:cs typeface="+mj-cs"/>
              </a:rPr>
              <a:t>Road Map of Market Recovery</a:t>
            </a:r>
          </a:p>
        </p:txBody>
      </p:sp>
      <p:sp>
        <p:nvSpPr>
          <p:cNvPr id="21512" name="Freeform 14"/>
          <p:cNvSpPr>
            <a:spLocks noChangeArrowheads="1"/>
          </p:cNvSpPr>
          <p:nvPr/>
        </p:nvSpPr>
        <p:spPr bwMode="auto">
          <a:xfrm>
            <a:off x="330200" y="1558925"/>
            <a:ext cx="8259763" cy="3394075"/>
          </a:xfrm>
          <a:custGeom>
            <a:avLst/>
            <a:gdLst>
              <a:gd name="T0" fmla="*/ 0 w 8260080"/>
              <a:gd name="T1" fmla="*/ 2764077 h 3393440"/>
              <a:gd name="T2" fmla="*/ 1843614 w 8260080"/>
              <a:gd name="T3" fmla="*/ 2382656 h 3393440"/>
              <a:gd name="T4" fmla="*/ 2925408 w 8260080"/>
              <a:gd name="T5" fmla="*/ 1375682 h 3393440"/>
              <a:gd name="T6" fmla="*/ 3870066 w 8260080"/>
              <a:gd name="T7" fmla="*/ 277172 h 3393440"/>
              <a:gd name="T8" fmla="*/ 5073746 w 8260080"/>
              <a:gd name="T9" fmla="*/ 3038709 h 3393440"/>
              <a:gd name="T10" fmla="*/ 6048888 w 8260080"/>
              <a:gd name="T11" fmla="*/ 2428425 h 3393440"/>
              <a:gd name="T12" fmla="*/ 8258163 w 8260080"/>
              <a:gd name="T13" fmla="*/ 1970710 h 3393440"/>
              <a:gd name="T14" fmla="*/ 0 60000 65536"/>
              <a:gd name="T15" fmla="*/ 0 60000 65536"/>
              <a:gd name="T16" fmla="*/ 0 60000 65536"/>
              <a:gd name="T17" fmla="*/ 0 60000 65536"/>
              <a:gd name="T18" fmla="*/ 0 60000 65536"/>
              <a:gd name="T19" fmla="*/ 0 60000 65536"/>
              <a:gd name="T20" fmla="*/ 0 60000 65536"/>
              <a:gd name="T21" fmla="*/ 0 w 8260080"/>
              <a:gd name="T22" fmla="*/ 0 h 3393440"/>
              <a:gd name="T23" fmla="*/ 8260080 w 8260080"/>
              <a:gd name="T24" fmla="*/ 3393440 h 3393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60080" h="3393440">
                <a:moveTo>
                  <a:pt x="0" y="2760980"/>
                </a:moveTo>
                <a:cubicBezTo>
                  <a:pt x="678180" y="2686050"/>
                  <a:pt x="1356360" y="2611120"/>
                  <a:pt x="1844040" y="2379980"/>
                </a:cubicBezTo>
                <a:cubicBezTo>
                  <a:pt x="2331720" y="2148840"/>
                  <a:pt x="2588260" y="1724660"/>
                  <a:pt x="2926080" y="1374140"/>
                </a:cubicBezTo>
                <a:cubicBezTo>
                  <a:pt x="3263900" y="1023620"/>
                  <a:pt x="3512820" y="0"/>
                  <a:pt x="3870960" y="276860"/>
                </a:cubicBezTo>
                <a:cubicBezTo>
                  <a:pt x="4229100" y="553720"/>
                  <a:pt x="4711700" y="2677160"/>
                  <a:pt x="5074920" y="3035300"/>
                </a:cubicBezTo>
                <a:cubicBezTo>
                  <a:pt x="5438140" y="3393440"/>
                  <a:pt x="5783580" y="2705100"/>
                  <a:pt x="6050280" y="2425700"/>
                </a:cubicBezTo>
                <a:cubicBezTo>
                  <a:pt x="8100060" y="2039620"/>
                  <a:pt x="8216900" y="1993900"/>
                  <a:pt x="8260080" y="1968500"/>
                </a:cubicBezTo>
              </a:path>
            </a:pathLst>
          </a:custGeom>
          <a:noFill/>
          <a:ln w="2286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grpSp>
        <p:nvGrpSpPr>
          <p:cNvPr id="2" name="Group 19"/>
          <p:cNvGrpSpPr>
            <a:grpSpLocks/>
          </p:cNvGrpSpPr>
          <p:nvPr/>
        </p:nvGrpSpPr>
        <p:grpSpPr bwMode="auto">
          <a:xfrm>
            <a:off x="1473200" y="3894137"/>
            <a:ext cx="5321300" cy="790970"/>
            <a:chOff x="1417638" y="4968875"/>
            <a:chExt cx="5321300" cy="790971"/>
          </a:xfrm>
        </p:grpSpPr>
        <p:cxnSp>
          <p:nvCxnSpPr>
            <p:cNvPr id="21514" name="Straight Connector 16"/>
            <p:cNvCxnSpPr>
              <a:cxnSpLocks noChangeShapeType="1"/>
            </p:cNvCxnSpPr>
            <p:nvPr/>
          </p:nvCxnSpPr>
          <p:spPr bwMode="auto">
            <a:xfrm flipV="1">
              <a:off x="1417638" y="4968875"/>
              <a:ext cx="5321300" cy="228600"/>
            </a:xfrm>
            <a:prstGeom prst="line">
              <a:avLst/>
            </a:prstGeom>
            <a:noFill/>
            <a:ln w="76200" algn="ctr">
              <a:solidFill>
                <a:srgbClr val="E13E38"/>
              </a:solidFill>
              <a:prstDash val="dash"/>
              <a:round/>
              <a:headEnd/>
              <a:tailEnd/>
            </a:ln>
            <a:extLst>
              <a:ext uri="{909E8E84-426E-40DD-AFC4-6F175D3DCCD1}">
                <a14:hiddenFill xmlns:a14="http://schemas.microsoft.com/office/drawing/2010/main">
                  <a:noFill/>
                </a14:hiddenFill>
              </a:ext>
            </a:extLst>
          </p:spPr>
        </p:cxnSp>
        <p:sp>
          <p:nvSpPr>
            <p:cNvPr id="21515" name="Text Box 5"/>
            <p:cNvSpPr txBox="1">
              <a:spLocks noChangeArrowheads="1"/>
            </p:cNvSpPr>
            <p:nvPr/>
          </p:nvSpPr>
          <p:spPr bwMode="auto">
            <a:xfrm rot="21480000">
              <a:off x="2214563" y="5282804"/>
              <a:ext cx="2997200" cy="47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rgbClr val="000000"/>
                  </a:solidFill>
                  <a:miter lim="800000"/>
                  <a:headEnd/>
                  <a:tailEnd/>
                </a14:hiddenLine>
              </a:ext>
            </a:extLst>
          </p:spPr>
          <p:txBody>
            <a:bodyPr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fontAlgn="base">
                <a:lnSpc>
                  <a:spcPts val="3000"/>
                </a:lnSpc>
                <a:spcBef>
                  <a:spcPct val="0"/>
                </a:spcBef>
                <a:spcAft>
                  <a:spcPct val="0"/>
                </a:spcAft>
              </a:pPr>
              <a:r>
                <a:rPr lang="en-US" sz="2800" b="1" dirty="0">
                  <a:solidFill>
                    <a:srgbClr val="000000"/>
                  </a:solidFill>
                  <a:latin typeface="Arial Narrow" pitchFamily="34" charset="0"/>
                </a:rPr>
                <a:t>Rational </a:t>
              </a:r>
              <a:r>
                <a:rPr lang="en-US" sz="2800" b="1" dirty="0" smtClean="0">
                  <a:solidFill>
                    <a:srgbClr val="000000"/>
                  </a:solidFill>
                  <a:latin typeface="Arial Narrow" pitchFamily="34" charset="0"/>
                </a:rPr>
                <a:t>Market</a:t>
              </a:r>
              <a:endParaRPr lang="en-US" sz="2800" b="1" dirty="0">
                <a:solidFill>
                  <a:srgbClr val="000000"/>
                </a:solidFill>
                <a:latin typeface="Arial Narrow" pitchFamily="34" charset="0"/>
              </a:endParaRPr>
            </a:p>
          </p:txBody>
        </p:sp>
      </p:grpSp>
      <p:sp>
        <p:nvSpPr>
          <p:cNvPr id="18" name="Freeform 14"/>
          <p:cNvSpPr>
            <a:spLocks noChangeArrowheads="1"/>
          </p:cNvSpPr>
          <p:nvPr/>
        </p:nvSpPr>
        <p:spPr bwMode="auto">
          <a:xfrm>
            <a:off x="4200525" y="1835150"/>
            <a:ext cx="1204913" cy="2759075"/>
          </a:xfrm>
          <a:custGeom>
            <a:avLst/>
            <a:gdLst>
              <a:gd name="T0" fmla="*/ 0 w 1203960"/>
              <a:gd name="T1" fmla="*/ 0 h 2758440"/>
              <a:gd name="T2" fmla="*/ 1208684 w 1203960"/>
              <a:gd name="T3" fmla="*/ 2762130 h 2758440"/>
              <a:gd name="T4" fmla="*/ 0 60000 65536"/>
              <a:gd name="T5" fmla="*/ 0 60000 65536"/>
              <a:gd name="T6" fmla="*/ 0 w 1203960"/>
              <a:gd name="T7" fmla="*/ 0 h 2758440"/>
              <a:gd name="T8" fmla="*/ 1203960 w 1203960"/>
              <a:gd name="T9" fmla="*/ 2758440 h 2758440"/>
            </a:gdLst>
            <a:ahLst/>
            <a:cxnLst>
              <a:cxn ang="T4">
                <a:pos x="T0" y="T1"/>
              </a:cxn>
              <a:cxn ang="T5">
                <a:pos x="T2" y="T3"/>
              </a:cxn>
            </a:cxnLst>
            <a:rect l="T6" t="T7" r="T8" b="T9"/>
            <a:pathLst>
              <a:path w="1203960" h="2758440">
                <a:moveTo>
                  <a:pt x="0" y="0"/>
                </a:moveTo>
                <a:cubicBezTo>
                  <a:pt x="358140" y="276860"/>
                  <a:pt x="840740" y="2400300"/>
                  <a:pt x="1203960" y="2758440"/>
                </a:cubicBezTo>
              </a:path>
            </a:pathLst>
          </a:custGeom>
          <a:noFill/>
          <a:ln w="2286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19" name="Freeform 14"/>
          <p:cNvSpPr>
            <a:spLocks noChangeArrowheads="1"/>
          </p:cNvSpPr>
          <p:nvPr/>
        </p:nvSpPr>
        <p:spPr bwMode="auto">
          <a:xfrm>
            <a:off x="2174875" y="1558925"/>
            <a:ext cx="2025650" cy="2379663"/>
          </a:xfrm>
          <a:custGeom>
            <a:avLst/>
            <a:gdLst>
              <a:gd name="T0" fmla="*/ 0 w 2026920"/>
              <a:gd name="T1" fmla="*/ 2378835 h 2379980"/>
              <a:gd name="T2" fmla="*/ 1078615 w 2026920"/>
              <a:gd name="T3" fmla="*/ 1373480 h 2379980"/>
              <a:gd name="T4" fmla="*/ 2020500 w 2026920"/>
              <a:gd name="T5" fmla="*/ 276727 h 2379980"/>
              <a:gd name="T6" fmla="*/ 0 60000 65536"/>
              <a:gd name="T7" fmla="*/ 0 60000 65536"/>
              <a:gd name="T8" fmla="*/ 0 60000 65536"/>
              <a:gd name="T9" fmla="*/ 0 w 2026920"/>
              <a:gd name="T10" fmla="*/ 0 h 2379980"/>
              <a:gd name="T11" fmla="*/ 2026920 w 2026920"/>
              <a:gd name="T12" fmla="*/ 2379980 h 2379980"/>
            </a:gdLst>
            <a:ahLst/>
            <a:cxnLst>
              <a:cxn ang="T6">
                <a:pos x="T0" y="T1"/>
              </a:cxn>
              <a:cxn ang="T7">
                <a:pos x="T2" y="T3"/>
              </a:cxn>
              <a:cxn ang="T8">
                <a:pos x="T4" y="T5"/>
              </a:cxn>
            </a:cxnLst>
            <a:rect l="T9" t="T10" r="T11" b="T12"/>
            <a:pathLst>
              <a:path w="2026920" h="2379980">
                <a:moveTo>
                  <a:pt x="0" y="2379980"/>
                </a:moveTo>
                <a:cubicBezTo>
                  <a:pt x="487680" y="2148840"/>
                  <a:pt x="744220" y="1724660"/>
                  <a:pt x="1082040" y="1374140"/>
                </a:cubicBezTo>
                <a:cubicBezTo>
                  <a:pt x="1419860" y="1023620"/>
                  <a:pt x="1668780" y="0"/>
                  <a:pt x="2026920" y="276860"/>
                </a:cubicBezTo>
              </a:path>
            </a:pathLst>
          </a:custGeom>
          <a:noFill/>
          <a:ln w="228600" algn="ctr">
            <a:solidFill>
              <a:srgbClr val="FFCC00"/>
            </a:solidFill>
            <a:round/>
            <a:headEnd/>
            <a:tailEnd/>
          </a:ln>
          <a:extLst>
            <a:ext uri="{909E8E84-426E-40DD-AFC4-6F175D3DCCD1}">
              <a14:hiddenFill xmlns:a14="http://schemas.microsoft.com/office/drawing/2010/main">
                <a:solidFill>
                  <a:srgbClr val="FFFFFF"/>
                </a:solidFill>
              </a14:hiddenFill>
            </a:ext>
          </a:extLst>
        </p:spPr>
        <p:txBody>
          <a:bodyPr lIns="91430" tIns="45714" rIns="91430" bIns="45714"/>
          <a:lstStyle/>
          <a:p>
            <a:pPr algn="ctr" fontAlgn="base">
              <a:spcBef>
                <a:spcPct val="50000"/>
              </a:spcBef>
              <a:spcAft>
                <a:spcPct val="0"/>
              </a:spcAft>
            </a:pPr>
            <a:endParaRPr lang="en-US">
              <a:solidFill>
                <a:srgbClr val="FFFFFF"/>
              </a:solidFill>
              <a:latin typeface="Arial Black" pitchFamily="34" charset="0"/>
            </a:endParaRPr>
          </a:p>
        </p:txBody>
      </p:sp>
      <p:sp>
        <p:nvSpPr>
          <p:cNvPr id="21520" name="Line 15"/>
          <p:cNvSpPr>
            <a:spLocks noChangeShapeType="1"/>
          </p:cNvSpPr>
          <p:nvPr/>
        </p:nvSpPr>
        <p:spPr bwMode="auto">
          <a:xfrm flipH="1">
            <a:off x="6227764" y="-1071233"/>
            <a:ext cx="609600" cy="0"/>
          </a:xfrm>
          <a:prstGeom prst="line">
            <a:avLst/>
          </a:prstGeom>
          <a:noFill/>
          <a:ln w="1206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endParaRPr>
          </a:p>
        </p:txBody>
      </p:sp>
      <p:sp>
        <p:nvSpPr>
          <p:cNvPr id="21521" name="Text Box 16"/>
          <p:cNvSpPr txBox="1">
            <a:spLocks noChangeArrowheads="1"/>
          </p:cNvSpPr>
          <p:nvPr/>
        </p:nvSpPr>
        <p:spPr bwMode="auto">
          <a:xfrm>
            <a:off x="381000" y="5486400"/>
            <a:ext cx="49196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4" rIns="91430"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r>
              <a:rPr lang="en-US" sz="1200" dirty="0">
                <a:solidFill>
                  <a:srgbClr val="000000"/>
                </a:solidFill>
                <a:latin typeface="Tahoma" charset="0"/>
              </a:rPr>
              <a:t>© Copyright 2008 Denny Grimes &amp; Company, Inc. All Rights Reserved</a:t>
            </a:r>
          </a:p>
        </p:txBody>
      </p:sp>
      <p:sp>
        <p:nvSpPr>
          <p:cNvPr id="3" name="TextBox 2"/>
          <p:cNvSpPr txBox="1"/>
          <p:nvPr/>
        </p:nvSpPr>
        <p:spPr>
          <a:xfrm>
            <a:off x="459673" y="914401"/>
            <a:ext cx="5165766" cy="523220"/>
          </a:xfrm>
          <a:prstGeom prst="rect">
            <a:avLst/>
          </a:prstGeom>
          <a:noFill/>
        </p:spPr>
        <p:txBody>
          <a:bodyPr wrap="square" rtlCol="0">
            <a:spAutoFit/>
          </a:bodyPr>
          <a:lstStyle/>
          <a:p>
            <a:pPr defTabSz="457200"/>
            <a:r>
              <a:rPr lang="en-US" sz="2800" dirty="0">
                <a:solidFill>
                  <a:srgbClr val="000000"/>
                </a:solidFill>
              </a:rPr>
              <a:t>When did recovery begin? </a:t>
            </a:r>
          </a:p>
        </p:txBody>
      </p:sp>
      <p:cxnSp>
        <p:nvCxnSpPr>
          <p:cNvPr id="5" name="Straight Arrow Connector 4"/>
          <p:cNvCxnSpPr/>
          <p:nvPr/>
        </p:nvCxnSpPr>
        <p:spPr bwMode="auto">
          <a:xfrm flipH="1">
            <a:off x="4330742" y="1274082"/>
            <a:ext cx="2594385" cy="562067"/>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0" name="Straight Arrow Connector 19"/>
          <p:cNvCxnSpPr/>
          <p:nvPr/>
        </p:nvCxnSpPr>
        <p:spPr bwMode="auto">
          <a:xfrm flipH="1">
            <a:off x="5522026" y="2909455"/>
            <a:ext cx="463139" cy="1537131"/>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11" name="TextBox 10"/>
          <p:cNvSpPr txBox="1"/>
          <p:nvPr/>
        </p:nvSpPr>
        <p:spPr>
          <a:xfrm>
            <a:off x="6925127" y="914401"/>
            <a:ext cx="758208" cy="646331"/>
          </a:xfrm>
          <a:prstGeom prst="rect">
            <a:avLst/>
          </a:prstGeom>
          <a:noFill/>
        </p:spPr>
        <p:txBody>
          <a:bodyPr wrap="square" rtlCol="0">
            <a:spAutoFit/>
          </a:bodyPr>
          <a:lstStyle/>
          <a:p>
            <a:pPr defTabSz="457200"/>
            <a:r>
              <a:rPr lang="en-US" sz="3600" dirty="0">
                <a:solidFill>
                  <a:srgbClr val="000000"/>
                </a:solidFill>
              </a:rPr>
              <a:t>A</a:t>
            </a:r>
          </a:p>
        </p:txBody>
      </p:sp>
      <p:sp>
        <p:nvSpPr>
          <p:cNvPr id="26" name="TextBox 25"/>
          <p:cNvSpPr txBox="1"/>
          <p:nvPr/>
        </p:nvSpPr>
        <p:spPr>
          <a:xfrm>
            <a:off x="5664466" y="2256619"/>
            <a:ext cx="758208" cy="646331"/>
          </a:xfrm>
          <a:prstGeom prst="rect">
            <a:avLst/>
          </a:prstGeom>
          <a:noFill/>
        </p:spPr>
        <p:txBody>
          <a:bodyPr wrap="square" rtlCol="0">
            <a:spAutoFit/>
          </a:bodyPr>
          <a:lstStyle/>
          <a:p>
            <a:pPr defTabSz="457200"/>
            <a:r>
              <a:rPr lang="en-US" sz="3600" dirty="0">
                <a:solidFill>
                  <a:srgbClr val="000000"/>
                </a:solidFill>
              </a:rPr>
              <a:t>B</a:t>
            </a:r>
          </a:p>
        </p:txBody>
      </p:sp>
      <p:cxnSp>
        <p:nvCxnSpPr>
          <p:cNvPr id="28" name="Straight Arrow Connector 27"/>
          <p:cNvCxnSpPr>
            <a:stCxn id="30" idx="1"/>
          </p:cNvCxnSpPr>
          <p:nvPr/>
        </p:nvCxnSpPr>
        <p:spPr bwMode="auto">
          <a:xfrm flipH="1" flipV="1">
            <a:off x="5854536" y="4594225"/>
            <a:ext cx="1923802" cy="466204"/>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30" name="TextBox 29"/>
          <p:cNvSpPr txBox="1"/>
          <p:nvPr/>
        </p:nvSpPr>
        <p:spPr>
          <a:xfrm>
            <a:off x="7778338" y="4737263"/>
            <a:ext cx="758208" cy="646331"/>
          </a:xfrm>
          <a:prstGeom prst="rect">
            <a:avLst/>
          </a:prstGeom>
          <a:noFill/>
        </p:spPr>
        <p:txBody>
          <a:bodyPr wrap="square" rtlCol="0">
            <a:spAutoFit/>
          </a:bodyPr>
          <a:lstStyle/>
          <a:p>
            <a:pPr defTabSz="457200"/>
            <a:r>
              <a:rPr lang="en-US" sz="3600" dirty="0">
                <a:solidFill>
                  <a:srgbClr val="000000"/>
                </a:solidFill>
              </a:rPr>
              <a:t>C</a:t>
            </a:r>
          </a:p>
        </p:txBody>
      </p:sp>
      <p:pic>
        <p:nvPicPr>
          <p:cNvPr id="17410" name="Picture 2" descr="C:\Users\dgrimes\AppData\Local\Microsoft\Windows\Temporary Internet Files\Content.IE5\DVIX8B6P\MC90043466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3199" y="759820"/>
            <a:ext cx="1168485" cy="10753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32926432"/>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The first series of time clocks 30147"/>
          <p:cNvPicPr>
            <a:picLocks noChangeAspect="1" noChangeArrowheads="1"/>
          </p:cNvPicPr>
          <p:nvPr/>
        </p:nvPicPr>
        <p:blipFill rotWithShape="1">
          <a:blip r:embed="rId2">
            <a:extLst>
              <a:ext uri="{28A0092B-C50C-407E-A947-70E740481C1C}">
                <a14:useLocalDpi xmlns:a14="http://schemas.microsoft.com/office/drawing/2010/main" val="0"/>
              </a:ext>
            </a:extLst>
          </a:blip>
          <a:srcRect l="2273" r="3003"/>
          <a:stretch/>
        </p:blipFill>
        <p:spPr bwMode="auto">
          <a:xfrm>
            <a:off x="0" y="1312120"/>
            <a:ext cx="9239003" cy="73152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1580" y="227874"/>
            <a:ext cx="8087096" cy="1107996"/>
          </a:xfrm>
          <a:prstGeom prst="rect">
            <a:avLst/>
          </a:prstGeom>
          <a:noFill/>
        </p:spPr>
        <p:txBody>
          <a:bodyPr wrap="square" rtlCol="0">
            <a:spAutoFit/>
          </a:bodyPr>
          <a:lstStyle/>
          <a:p>
            <a:pPr algn="ctr"/>
            <a:r>
              <a:rPr lang="en-US" sz="6600" dirty="0">
                <a:solidFill>
                  <a:prstClr val="black"/>
                </a:solidFill>
              </a:rPr>
              <a:t>Predicting the Present</a:t>
            </a:r>
            <a:endParaRPr lang="en-US" sz="6600" dirty="0">
              <a:solidFill>
                <a:prstClr val="black"/>
              </a:solidFill>
            </a:endParaRPr>
          </a:p>
        </p:txBody>
      </p:sp>
    </p:spTree>
    <p:extLst>
      <p:ext uri="{BB962C8B-B14F-4D97-AF65-F5344CB8AC3E}">
        <p14:creationId xmlns:p14="http://schemas.microsoft.com/office/powerpoint/2010/main" val="1471229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327102" y="1971906"/>
            <a:ext cx="8553651"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defTabSz="457200">
              <a:buClr>
                <a:srgbClr val="0000FF"/>
              </a:buClr>
            </a:pPr>
            <a:r>
              <a:rPr lang="en-US" sz="5400" dirty="0" smtClean="0">
                <a:solidFill>
                  <a:prstClr val="white"/>
                </a:solidFill>
                <a:effectLst/>
                <a:latin typeface="Calisto MT"/>
                <a:cs typeface="Calisto MT"/>
              </a:rPr>
              <a:t>How is your market?</a:t>
            </a:r>
          </a:p>
          <a:p>
            <a:pPr algn="ctr" defTabSz="457200">
              <a:buClr>
                <a:srgbClr val="0000FF"/>
              </a:buClr>
            </a:pPr>
            <a:endParaRPr lang="en-US" sz="5400" dirty="0">
              <a:solidFill>
                <a:prstClr val="white"/>
              </a:solidFill>
              <a:effectLst/>
              <a:latin typeface="Calisto MT"/>
              <a:cs typeface="Calisto MT"/>
            </a:endParaRPr>
          </a:p>
          <a:p>
            <a:pPr algn="ctr" defTabSz="457200">
              <a:buClr>
                <a:srgbClr val="0000FF"/>
              </a:buClr>
            </a:pPr>
            <a:r>
              <a:rPr lang="en-US" sz="5400" dirty="0" smtClean="0">
                <a:solidFill>
                  <a:prstClr val="white"/>
                </a:solidFill>
                <a:effectLst/>
                <a:latin typeface="Calisto MT"/>
                <a:cs typeface="Calisto MT"/>
              </a:rPr>
              <a:t> </a:t>
            </a:r>
            <a:r>
              <a:rPr lang="en-US" sz="4000" dirty="0" smtClean="0">
                <a:solidFill>
                  <a:prstClr val="white"/>
                </a:solidFill>
                <a:effectLst/>
                <a:latin typeface="Calisto MT"/>
                <a:cs typeface="Calisto MT"/>
              </a:rPr>
              <a:t>Really? How are people feeling in your local ….</a:t>
            </a: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Tree>
    <p:extLst>
      <p:ext uri="{BB962C8B-B14F-4D97-AF65-F5344CB8AC3E}">
        <p14:creationId xmlns:p14="http://schemas.microsoft.com/office/powerpoint/2010/main" val="161189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pic>
        <p:nvPicPr>
          <p:cNvPr id="8" name="Picture 7"/>
          <p:cNvPicPr>
            <a:picLocks noChangeAspect="1"/>
          </p:cNvPicPr>
          <p:nvPr/>
        </p:nvPicPr>
        <p:blipFill>
          <a:blip r:embed="rId3"/>
          <a:stretch>
            <a:fillRect/>
          </a:stretch>
        </p:blipFill>
        <p:spPr>
          <a:xfrm>
            <a:off x="0" y="380272"/>
            <a:ext cx="9144000" cy="6012228"/>
          </a:xfrm>
          <a:prstGeom prst="rect">
            <a:avLst/>
          </a:prstGeom>
        </p:spPr>
      </p:pic>
    </p:spTree>
    <p:extLst>
      <p:ext uri="{BB962C8B-B14F-4D97-AF65-F5344CB8AC3E}">
        <p14:creationId xmlns:p14="http://schemas.microsoft.com/office/powerpoint/2010/main" val="18244975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61" y="-226109"/>
            <a:ext cx="8713787" cy="686918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6109"/>
            <a:ext cx="8713787" cy="6869181"/>
          </a:xfrm>
          <a:prstGeom prst="rect">
            <a:avLst/>
          </a:prstGeom>
        </p:spPr>
      </p:pic>
      <p:sp>
        <p:nvSpPr>
          <p:cNvPr id="4" name="Oval 3"/>
          <p:cNvSpPr/>
          <p:nvPr/>
        </p:nvSpPr>
        <p:spPr bwMode="auto">
          <a:xfrm>
            <a:off x="5082638" y="1579418"/>
            <a:ext cx="3491345" cy="2256312"/>
          </a:xfrm>
          <a:prstGeom prst="ellipse">
            <a:avLst/>
          </a:prstGeom>
          <a:noFill/>
          <a:ln w="38100">
            <a:solidFill>
              <a:srgbClr val="FF0000"/>
            </a:solidFill>
            <a:miter lim="800000"/>
            <a:headEnd/>
            <a:tailEnd/>
          </a:ln>
        </p:spPr>
        <p:txBody>
          <a:bodyPr vert="horz" wrap="square" lIns="91440" tIns="45720" rIns="91440" bIns="45720" numCol="1" rtlCol="0" anchor="ctr" anchorCtr="1" compatLnSpc="1">
            <a:prstTxWarp prst="textNoShape">
              <a:avLst/>
            </a:prstTxWarp>
          </a:bodyPr>
          <a:lstStyle/>
          <a:p>
            <a:pPr algn="ctr" fontAlgn="base">
              <a:spcBef>
                <a:spcPct val="50000"/>
              </a:spcBef>
              <a:spcAft>
                <a:spcPct val="0"/>
              </a:spcAft>
            </a:pPr>
            <a:endParaRPr lang="en-US" dirty="0">
              <a:solidFill>
                <a:srgbClr val="000000"/>
              </a:solidFill>
              <a:latin typeface="Arial Black" pitchFamily="34" charset="0"/>
            </a:endParaRPr>
          </a:p>
        </p:txBody>
      </p:sp>
    </p:spTree>
    <p:extLst>
      <p:ext uri="{BB962C8B-B14F-4D97-AF65-F5344CB8AC3E}">
        <p14:creationId xmlns:p14="http://schemas.microsoft.com/office/powerpoint/2010/main" val="974011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
        <p:nvSpPr>
          <p:cNvPr id="7" name="Rectangle 6"/>
          <p:cNvSpPr/>
          <p:nvPr/>
        </p:nvSpPr>
        <p:spPr>
          <a:xfrm>
            <a:off x="0" y="112062"/>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400" dirty="0">
                <a:solidFill>
                  <a:prstClr val="white"/>
                </a:solidFill>
              </a:rPr>
              <a:t>The media gives us a bunch of…..</a:t>
            </a:r>
            <a:endParaRPr lang="en-US" sz="4400" dirty="0">
              <a:solidFill>
                <a:prstClr val="white"/>
              </a:solidFill>
            </a:endParaRPr>
          </a:p>
        </p:txBody>
      </p:sp>
      <p:pic>
        <p:nvPicPr>
          <p:cNvPr id="2" name="Picture 1"/>
          <p:cNvPicPr>
            <a:picLocks noChangeAspect="1"/>
          </p:cNvPicPr>
          <p:nvPr/>
        </p:nvPicPr>
        <p:blipFill>
          <a:blip r:embed="rId3"/>
          <a:stretch>
            <a:fillRect/>
          </a:stretch>
        </p:blipFill>
        <p:spPr>
          <a:xfrm>
            <a:off x="1404476" y="1525447"/>
            <a:ext cx="5853321" cy="4152200"/>
          </a:xfrm>
          <a:prstGeom prst="rect">
            <a:avLst/>
          </a:prstGeom>
        </p:spPr>
      </p:pic>
      <p:sp>
        <p:nvSpPr>
          <p:cNvPr id="5" name="Rounded Rectangle 4"/>
          <p:cNvSpPr/>
          <p:nvPr/>
        </p:nvSpPr>
        <p:spPr>
          <a:xfrm>
            <a:off x="3427214" y="2898588"/>
            <a:ext cx="2271059" cy="95623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457200"/>
            <a:r>
              <a:rPr lang="en-US" sz="2800" dirty="0">
                <a:solidFill>
                  <a:prstClr val="white"/>
                </a:solidFill>
              </a:rPr>
              <a:t>Raw Data</a:t>
            </a:r>
            <a:endParaRPr lang="en-US" sz="2800" dirty="0">
              <a:solidFill>
                <a:prstClr val="white"/>
              </a:solidFill>
            </a:endParaRPr>
          </a:p>
        </p:txBody>
      </p:sp>
    </p:spTree>
    <p:extLst>
      <p:ext uri="{BB962C8B-B14F-4D97-AF65-F5344CB8AC3E}">
        <p14:creationId xmlns:p14="http://schemas.microsoft.com/office/powerpoint/2010/main" val="192727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http://www.advisoryinformation.com/Portals/8/Images/VendorLogos/ING_Logo.gif"/>
          <p:cNvPicPr>
            <a:picLocks noChangeAspect="1" noChangeArrowheads="1"/>
          </p:cNvPicPr>
          <p:nvPr/>
        </p:nvPicPr>
        <p:blipFill rotWithShape="1">
          <a:blip r:embed="rId2">
            <a:extLst>
              <a:ext uri="{28A0092B-C50C-407E-A947-70E740481C1C}">
                <a14:useLocalDpi xmlns:a14="http://schemas.microsoft.com/office/drawing/2010/main" val="0"/>
              </a:ext>
            </a:extLst>
          </a:blip>
          <a:srcRect r="39044"/>
          <a:stretch/>
        </p:blipFill>
        <p:spPr bwMode="auto">
          <a:xfrm>
            <a:off x="1880724" y="2359185"/>
            <a:ext cx="5434476" cy="221281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dgrimes\AppData\Local\Microsoft\Windows\Temporary Internet Files\Content.IE5\CIR8RYIX\MC90030367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865" y="1494269"/>
            <a:ext cx="4172039" cy="419440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112062"/>
            <a:ext cx="9144000" cy="762000"/>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a:defRPr/>
            </a:pPr>
            <a:r>
              <a:rPr lang="en-US" sz="4400" kern="0" dirty="0">
                <a:solidFill>
                  <a:prstClr val="white"/>
                </a:solidFill>
                <a:latin typeface="Calibri"/>
              </a:rPr>
              <a:t>Stamp out ING</a:t>
            </a:r>
          </a:p>
        </p:txBody>
      </p:sp>
    </p:spTree>
    <p:extLst>
      <p:ext uri="{BB962C8B-B14F-4D97-AF65-F5344CB8AC3E}">
        <p14:creationId xmlns:p14="http://schemas.microsoft.com/office/powerpoint/2010/main" val="4205702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p:cNvSpPr txBox="1"/>
          <p:nvPr/>
        </p:nvSpPr>
        <p:spPr>
          <a:xfrm>
            <a:off x="2133600" y="1981200"/>
            <a:ext cx="4953000" cy="1200329"/>
          </a:xfrm>
          <a:prstGeom prst="rect">
            <a:avLst/>
          </a:prstGeom>
          <a:noFill/>
        </p:spPr>
        <p:txBody>
          <a:bodyPr wrap="square" rtlCol="0" anchor="ctr">
            <a:spAutoFit/>
          </a:bodyPr>
          <a:lstStyle/>
          <a:p>
            <a:pPr defTabSz="457200"/>
            <a:r>
              <a:rPr lang="en-US" sz="3600" dirty="0">
                <a:solidFill>
                  <a:prstClr val="white"/>
                </a:solidFill>
                <a:effectLst>
                  <a:outerShdw blurRad="50800" dist="50800" dir="5400000" algn="ctr" rotWithShape="0">
                    <a:prstClr val="black">
                      <a:alpha val="66000"/>
                    </a:prstClr>
                  </a:outerShdw>
                </a:effectLst>
              </a:rPr>
              <a:t>MARKET</a:t>
            </a:r>
            <a:r>
              <a:rPr lang="en-US" sz="3600" dirty="0">
                <a:solidFill>
                  <a:srgbClr val="FF0000"/>
                </a:solidFill>
                <a:effectLst>
                  <a:outerShdw blurRad="50800" dist="50800" dir="5400000" algn="ctr" rotWithShape="0">
                    <a:prstClr val="black">
                      <a:alpha val="66000"/>
                    </a:prstClr>
                  </a:outerShdw>
                </a:effectLst>
              </a:rPr>
              <a:t>ING</a:t>
            </a:r>
            <a:r>
              <a:rPr lang="en-US" sz="3600" dirty="0">
                <a:solidFill>
                  <a:prstClr val="white"/>
                </a:solidFill>
                <a:effectLst>
                  <a:outerShdw blurRad="50800" dist="50800" dir="5400000" algn="ctr" rotWithShape="0">
                    <a:prstClr val="black">
                      <a:alpha val="66000"/>
                    </a:prstClr>
                  </a:outerShdw>
                </a:effectLst>
              </a:rPr>
              <a:t> EXPERT</a:t>
            </a:r>
          </a:p>
          <a:p>
            <a:pPr defTabSz="457200"/>
            <a:endParaRPr lang="en-US" sz="3600" dirty="0">
              <a:solidFill>
                <a:prstClr val="white"/>
              </a:solidFill>
              <a:effectLst>
                <a:outerShdw blurRad="50800" dist="50800" dir="5400000" algn="ctr" rotWithShape="0">
                  <a:prstClr val="black">
                    <a:alpha val="66000"/>
                  </a:prstClr>
                </a:outerShdw>
              </a:effectLst>
            </a:endParaRPr>
          </a:p>
        </p:txBody>
      </p:sp>
      <p:sp>
        <p:nvSpPr>
          <p:cNvPr id="8" name="TextBox 7"/>
          <p:cNvSpPr txBox="1"/>
          <p:nvPr/>
        </p:nvSpPr>
        <p:spPr>
          <a:xfrm>
            <a:off x="2514600" y="3371671"/>
            <a:ext cx="4038600" cy="1200329"/>
          </a:xfrm>
          <a:prstGeom prst="rect">
            <a:avLst/>
          </a:prstGeom>
          <a:noFill/>
        </p:spPr>
        <p:txBody>
          <a:bodyPr wrap="square" rtlCol="0" anchor="ctr">
            <a:spAutoFit/>
          </a:bodyPr>
          <a:lstStyle/>
          <a:p>
            <a:pPr defTabSz="457200"/>
            <a:r>
              <a:rPr lang="en-US" sz="3600" dirty="0">
                <a:solidFill>
                  <a:prstClr val="white"/>
                </a:solidFill>
                <a:effectLst>
                  <a:outerShdw blurRad="50800" dist="50800" dir="5400000" algn="ctr" rotWithShape="0">
                    <a:prstClr val="black">
                      <a:alpha val="66000"/>
                    </a:prstClr>
                  </a:outerShdw>
                </a:effectLst>
              </a:rPr>
              <a:t>MARKET EXPERT</a:t>
            </a:r>
          </a:p>
          <a:p>
            <a:pPr defTabSz="457200"/>
            <a:endParaRPr lang="en-US" sz="3600" dirty="0">
              <a:solidFill>
                <a:prstClr val="white"/>
              </a:solidFill>
              <a:effectLst>
                <a:outerShdw blurRad="50800" dist="50800" dir="5400000" algn="ctr" rotWithShape="0">
                  <a:prstClr val="black">
                    <a:alpha val="66000"/>
                  </a:prstClr>
                </a:outerShdw>
              </a:effectLst>
            </a:endParaRPr>
          </a:p>
        </p:txBody>
      </p:sp>
    </p:spTree>
    <p:extLst>
      <p:ext uri="{BB962C8B-B14F-4D97-AF65-F5344CB8AC3E}">
        <p14:creationId xmlns:p14="http://schemas.microsoft.com/office/powerpoint/2010/main" val="1272218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a:xfrm>
            <a:off x="0" y="381000"/>
            <a:ext cx="9144000" cy="76200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4400" dirty="0">
              <a:solidFill>
                <a:prstClr val="white"/>
              </a:solidFill>
            </a:endParaRPr>
          </a:p>
        </p:txBody>
      </p:sp>
      <p:sp>
        <p:nvSpPr>
          <p:cNvPr id="2" name="Title 1"/>
          <p:cNvSpPr>
            <a:spLocks noGrp="1"/>
          </p:cNvSpPr>
          <p:nvPr>
            <p:ph type="title"/>
          </p:nvPr>
        </p:nvSpPr>
        <p:spPr>
          <a:xfrm>
            <a:off x="76200" y="228600"/>
            <a:ext cx="8991600" cy="1143000"/>
          </a:xfrm>
        </p:spPr>
        <p:txBody>
          <a:bodyPr>
            <a:noAutofit/>
          </a:bodyPr>
          <a:lstStyle/>
          <a:p>
            <a:r>
              <a:rPr lang="en-US" dirty="0" smtClean="0">
                <a:solidFill>
                  <a:schemeClr val="bg1">
                    <a:lumMod val="85000"/>
                  </a:schemeClr>
                </a:solidFill>
              </a:rPr>
              <a:t>How well do you know your market?</a:t>
            </a:r>
            <a:endParaRPr lang="en-US" dirty="0">
              <a:solidFill>
                <a:schemeClr val="bg1">
                  <a:lumMod val="85000"/>
                </a:schemeClr>
              </a:solidFill>
            </a:endParaRPr>
          </a:p>
        </p:txBody>
      </p:sp>
      <p:sp>
        <p:nvSpPr>
          <p:cNvPr id="7" name="Content Placeholder 2"/>
          <p:cNvSpPr txBox="1">
            <a:spLocks/>
          </p:cNvSpPr>
          <p:nvPr/>
        </p:nvSpPr>
        <p:spPr>
          <a:xfrm>
            <a:off x="327102" y="1971906"/>
            <a:ext cx="8553651" cy="4343400"/>
          </a:xfrm>
          <a:custGeom>
            <a:avLst/>
            <a:gdLst>
              <a:gd name="T0" fmla="*/ 0 w 7848600"/>
              <a:gd name="T1" fmla="*/ 0 h 4343400"/>
              <a:gd name="T2" fmla="*/ 13149132 w 7848600"/>
              <a:gd name="T3" fmla="*/ 0 h 4343400"/>
              <a:gd name="T4" fmla="*/ 13149132 w 7848600"/>
              <a:gd name="T5" fmla="*/ 4343400 h 4343400"/>
              <a:gd name="T6" fmla="*/ 0 w 7848600"/>
              <a:gd name="T7" fmla="*/ 4343400 h 4343400"/>
              <a:gd name="T8" fmla="*/ 0 w 7848600"/>
              <a:gd name="T9" fmla="*/ 0 h 4343400"/>
              <a:gd name="T10" fmla="*/ 0 60000 65536"/>
              <a:gd name="T11" fmla="*/ 0 60000 65536"/>
              <a:gd name="T12" fmla="*/ 0 60000 65536"/>
              <a:gd name="T13" fmla="*/ 0 60000 65536"/>
              <a:gd name="T14" fmla="*/ 0 60000 65536"/>
              <a:gd name="T15" fmla="*/ 0 w 7848600"/>
              <a:gd name="T16" fmla="*/ 0 h 4343400"/>
              <a:gd name="T17" fmla="*/ 7848600 w 7848600"/>
              <a:gd name="T18" fmla="*/ 4343400 h 4343400"/>
            </a:gdLst>
            <a:ahLst/>
            <a:cxnLst>
              <a:cxn ang="T10">
                <a:pos x="T0" y="T1"/>
              </a:cxn>
              <a:cxn ang="T11">
                <a:pos x="T2" y="T3"/>
              </a:cxn>
              <a:cxn ang="T12">
                <a:pos x="T4" y="T5"/>
              </a:cxn>
              <a:cxn ang="T13">
                <a:pos x="T6" y="T7"/>
              </a:cxn>
              <a:cxn ang="T14">
                <a:pos x="T8" y="T9"/>
              </a:cxn>
            </a:cxnLst>
            <a:rect l="T15" t="T16" r="T17" b="T18"/>
            <a:pathLst>
              <a:path w="7848600" h="4343400">
                <a:moveTo>
                  <a:pt x="0" y="0"/>
                </a:moveTo>
                <a:lnTo>
                  <a:pt x="7848600" y="0"/>
                </a:lnTo>
                <a:lnTo>
                  <a:pt x="7848600" y="4343400"/>
                </a:lnTo>
                <a:lnTo>
                  <a:pt x="0" y="4343400"/>
                </a:lnTo>
                <a:lnTo>
                  <a:pt x="0" y="0"/>
                </a:lnTo>
                <a:close/>
              </a:path>
            </a:pathLst>
          </a:custGeom>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ctr" defTabSz="457200">
              <a:buClr>
                <a:srgbClr val="0000FF"/>
              </a:buClr>
            </a:pPr>
            <a:r>
              <a:rPr lang="en-US" sz="5400" dirty="0" smtClean="0">
                <a:solidFill>
                  <a:prstClr val="white"/>
                </a:solidFill>
                <a:effectLst/>
                <a:latin typeface="Calisto MT"/>
                <a:cs typeface="Calisto MT"/>
              </a:rPr>
              <a:t>Is your market recovering?</a:t>
            </a:r>
          </a:p>
          <a:p>
            <a:pPr algn="ctr" defTabSz="457200">
              <a:buClr>
                <a:srgbClr val="0000FF"/>
              </a:buClr>
            </a:pPr>
            <a:endParaRPr lang="en-US" sz="5400" dirty="0">
              <a:solidFill>
                <a:prstClr val="white"/>
              </a:solidFill>
              <a:effectLst/>
              <a:latin typeface="Calisto MT"/>
              <a:cs typeface="Calisto MT"/>
            </a:endParaRPr>
          </a:p>
          <a:p>
            <a:pPr algn="ctr" defTabSz="457200">
              <a:buClr>
                <a:srgbClr val="0000FF"/>
              </a:buClr>
            </a:pPr>
            <a:r>
              <a:rPr lang="en-US" sz="5400" dirty="0" smtClean="0">
                <a:solidFill>
                  <a:prstClr val="white"/>
                </a:solidFill>
                <a:effectLst/>
                <a:latin typeface="Calisto MT"/>
                <a:cs typeface="Calisto MT"/>
              </a:rPr>
              <a:t> when did recovery begin? </a:t>
            </a:r>
          </a:p>
        </p:txBody>
      </p:sp>
      <p:sp>
        <p:nvSpPr>
          <p:cNvPr id="4" name="TextBox 3"/>
          <p:cNvSpPr txBox="1"/>
          <p:nvPr/>
        </p:nvSpPr>
        <p:spPr>
          <a:xfrm>
            <a:off x="178420" y="6324675"/>
            <a:ext cx="5519853" cy="276999"/>
          </a:xfrm>
          <a:prstGeom prst="rect">
            <a:avLst/>
          </a:prstGeom>
          <a:noFill/>
        </p:spPr>
        <p:txBody>
          <a:bodyPr wrap="square" rtlCol="0">
            <a:spAutoFit/>
          </a:bodyPr>
          <a:lstStyle/>
          <a:p>
            <a:pPr defTabSz="457200"/>
            <a:r>
              <a:rPr lang="en-US" sz="1200" dirty="0">
                <a:solidFill>
                  <a:prstClr val="black"/>
                </a:solidFill>
              </a:rPr>
              <a:t>Denny Grimes, CRS, ABR, MBA                                        dennygrimes.com</a:t>
            </a:r>
            <a:endParaRPr lang="en-US" sz="1200" dirty="0">
              <a:solidFill>
                <a:prstClr val="black"/>
              </a:solidFill>
            </a:endParaRPr>
          </a:p>
        </p:txBody>
      </p:sp>
    </p:spTree>
    <p:extLst>
      <p:ext uri="{BB962C8B-B14F-4D97-AF65-F5344CB8AC3E}">
        <p14:creationId xmlns:p14="http://schemas.microsoft.com/office/powerpoint/2010/main" val="263400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VIDEOFILE" val="SlideMaster3"/>
</p:tagLst>
</file>

<file path=ppt/tags/tag2.xml><?xml version="1.0" encoding="utf-8"?>
<p:tagLst xmlns:a="http://schemas.openxmlformats.org/drawingml/2006/main" xmlns:r="http://schemas.openxmlformats.org/officeDocument/2006/relationships" xmlns:p="http://schemas.openxmlformats.org/presentationml/2006/main">
  <p:tag name="VIDEOFILE" val="SlideMaster3"/>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630</Words>
  <Application>Microsoft Office PowerPoint</Application>
  <PresentationFormat>On-screen Show (4:3)</PresentationFormat>
  <Paragraphs>105</Paragraphs>
  <Slides>18</Slides>
  <Notes>16</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Stream</vt:lpstr>
      <vt:lpstr>1_Office Theme</vt:lpstr>
      <vt:lpstr>10_Office Theme</vt:lpstr>
      <vt:lpstr>Level</vt:lpstr>
      <vt:lpstr>PowerPoint Presentation</vt:lpstr>
      <vt:lpstr>PowerPoint Presentation</vt:lpstr>
      <vt:lpstr>How well do you know your market?</vt:lpstr>
      <vt:lpstr>PowerPoint Presentation</vt:lpstr>
      <vt:lpstr>PowerPoint Presentation</vt:lpstr>
      <vt:lpstr>PowerPoint Presentation</vt:lpstr>
      <vt:lpstr>PowerPoint Presentation</vt:lpstr>
      <vt:lpstr>PowerPoint Presentation</vt:lpstr>
      <vt:lpstr>How well do you know your market?</vt:lpstr>
      <vt:lpstr>What are signs of Market Recovery?</vt:lpstr>
      <vt:lpstr>PowerPoint Presentation</vt:lpstr>
      <vt:lpstr>PowerPoint Presentation</vt:lpstr>
      <vt:lpstr>PowerPoint Presentation</vt:lpstr>
      <vt:lpstr>PowerPoint Presentation</vt:lpstr>
      <vt:lpstr>PowerPoint Presentation</vt:lpstr>
      <vt:lpstr>PowerPoint Presentation</vt:lpstr>
      <vt:lpstr>Road Map of Market Recovery</vt:lpstr>
      <vt:lpstr>Road Map of Market Recovery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Denny Grimes</dc:creator>
  <cp:lastModifiedBy>Denny Grimes</cp:lastModifiedBy>
  <cp:revision>2</cp:revision>
  <dcterms:created xsi:type="dcterms:W3CDTF">2013-10-09T17:11:04Z</dcterms:created>
  <dcterms:modified xsi:type="dcterms:W3CDTF">2013-10-09T17:11:54Z</dcterms:modified>
</cp:coreProperties>
</file>